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60" r:id="rId5"/>
    <p:sldId id="259" r:id="rId6"/>
    <p:sldId id="261" r:id="rId7"/>
    <p:sldId id="299" r:id="rId8"/>
    <p:sldId id="346" r:id="rId9"/>
    <p:sldId id="296" r:id="rId10"/>
    <p:sldId id="298" r:id="rId11"/>
    <p:sldId id="263" r:id="rId12"/>
    <p:sldId id="300" r:id="rId13"/>
    <p:sldId id="301" r:id="rId14"/>
    <p:sldId id="302" r:id="rId15"/>
    <p:sldId id="303" r:id="rId16"/>
    <p:sldId id="304" r:id="rId17"/>
    <p:sldId id="306" r:id="rId18"/>
    <p:sldId id="283" r:id="rId19"/>
    <p:sldId id="284" r:id="rId20"/>
    <p:sldId id="330" r:id="rId21"/>
    <p:sldId id="305" r:id="rId22"/>
    <p:sldId id="274" r:id="rId23"/>
    <p:sldId id="291" r:id="rId24"/>
    <p:sldId id="342" r:id="rId25"/>
    <p:sldId id="343" r:id="rId26"/>
    <p:sldId id="344" r:id="rId27"/>
    <p:sldId id="341" r:id="rId28"/>
    <p:sldId id="307" r:id="rId29"/>
    <p:sldId id="294" r:id="rId30"/>
    <p:sldId id="308" r:id="rId31"/>
    <p:sldId id="316" r:id="rId32"/>
    <p:sldId id="317" r:id="rId33"/>
    <p:sldId id="318" r:id="rId34"/>
    <p:sldId id="319" r:id="rId35"/>
    <p:sldId id="322" r:id="rId36"/>
    <p:sldId id="321" r:id="rId37"/>
    <p:sldId id="347" r:id="rId38"/>
    <p:sldId id="323" r:id="rId39"/>
    <p:sldId id="313" r:id="rId40"/>
    <p:sldId id="325" r:id="rId41"/>
    <p:sldId id="327" r:id="rId42"/>
    <p:sldId id="326" r:id="rId43"/>
    <p:sldId id="309" r:id="rId44"/>
    <p:sldId id="328" r:id="rId45"/>
    <p:sldId id="329" r:id="rId46"/>
    <p:sldId id="315" r:id="rId47"/>
    <p:sldId id="336" r:id="rId48"/>
    <p:sldId id="331" r:id="rId49"/>
    <p:sldId id="338" r:id="rId50"/>
    <p:sldId id="264" r:id="rId51"/>
    <p:sldId id="265" r:id="rId52"/>
    <p:sldId id="324" r:id="rId53"/>
    <p:sldId id="332" r:id="rId54"/>
    <p:sldId id="333" r:id="rId55"/>
    <p:sldId id="348" r:id="rId56"/>
    <p:sldId id="337" r:id="rId57"/>
    <p:sldId id="310" r:id="rId58"/>
    <p:sldId id="311" r:id="rId59"/>
    <p:sldId id="340" r:id="rId60"/>
    <p:sldId id="345" r:id="rId61"/>
    <p:sldId id="33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1BED"/>
    <a:srgbClr val="0DF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660"/>
  </p:normalViewPr>
  <p:slideViewPr>
    <p:cSldViewPr snapToGrid="0">
      <p:cViewPr varScale="1">
        <p:scale>
          <a:sx n="105" d="100"/>
          <a:sy n="105" d="100"/>
        </p:scale>
        <p:origin x="-760"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91793-E39E-4C17-974A-E3451E29E2CB}" type="datetimeFigureOut">
              <a:rPr lang="en-US" smtClean="0"/>
              <a:t>8/25/19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2D792-1284-48B3-8DE3-5E36A6D838F2}" type="slidenum">
              <a:rPr lang="en-US" smtClean="0"/>
              <a:t>‹#›</a:t>
            </a:fld>
            <a:endParaRPr lang="en-US"/>
          </a:p>
        </p:txBody>
      </p:sp>
    </p:spTree>
    <p:extLst>
      <p:ext uri="{BB962C8B-B14F-4D97-AF65-F5344CB8AC3E}">
        <p14:creationId xmlns:p14="http://schemas.microsoft.com/office/powerpoint/2010/main" val="252827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processing and analysis</a:t>
            </a:r>
            <a:r>
              <a:rPr lang="en-US" baseline="0" dirty="0" smtClean="0"/>
              <a:t> covers 4 main areas including formation (capturing the image), visualization, analysis, taking quantitative measurements or abstract interpretations from an image, and management, which includes storage, transmission, and accessing the images</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2</a:t>
            </a:fld>
            <a:endParaRPr lang="en-US"/>
          </a:p>
        </p:txBody>
      </p:sp>
    </p:spTree>
    <p:extLst>
      <p:ext uri="{BB962C8B-B14F-4D97-AF65-F5344CB8AC3E}">
        <p14:creationId xmlns:p14="http://schemas.microsoft.com/office/powerpoint/2010/main" val="2015832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xmlns="" id="{7547A05E-4766-486B-B07B-E3F970B0BB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xmlns="" id="{241D34E5-C50F-4C7F-B080-67C76D7E33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Resolution</a:t>
            </a:r>
            <a:r>
              <a:rPr lang="en-US" altLang="en-US" baseline="0" dirty="0" smtClean="0"/>
              <a:t> is the result of digitization in spatial sampling. The closer in space the samples are, the better the resolution, or ability to observe small structures clearly. </a:t>
            </a:r>
          </a:p>
          <a:p>
            <a:r>
              <a:rPr lang="en-US" altLang="en-US" baseline="0" dirty="0" smtClean="0"/>
              <a:t>The size of a pixel in 2d is calculated from the spatial resolution. In this example, the same space is sampled with pixel resolutions from 1x1 to 100x100.</a:t>
            </a:r>
            <a:endParaRPr lang="en-US" altLang="en-US" dirty="0"/>
          </a:p>
        </p:txBody>
      </p:sp>
      <p:sp>
        <p:nvSpPr>
          <p:cNvPr id="36868" name="Slide Number Placeholder 3">
            <a:extLst>
              <a:ext uri="{FF2B5EF4-FFF2-40B4-BE49-F238E27FC236}">
                <a16:creationId xmlns:a16="http://schemas.microsoft.com/office/drawing/2014/main" xmlns="" id="{6EE403DD-C408-4F64-8020-CC72AD1C7C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B52C04-AC93-425E-BE8F-FC979E2B169C}" type="slidenum">
              <a:rPr lang="en-US" altLang="en-US">
                <a:latin typeface="Calibri" panose="020F0502020204030204" pitchFamily="34" charset="0"/>
              </a:rPr>
              <a:pPr/>
              <a:t>18</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xmlns="" id="{0BE1C324-D6A1-4742-8280-68C507F7BE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xmlns="" id="{52569A26-2C2D-4E80-BA0D-C939E4224F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7892" name="Slide Number Placeholder 3">
            <a:extLst>
              <a:ext uri="{FF2B5EF4-FFF2-40B4-BE49-F238E27FC236}">
                <a16:creationId xmlns:a16="http://schemas.microsoft.com/office/drawing/2014/main" xmlns="" id="{35B32EF8-81BB-44B9-98C4-7CF2E1D5B8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2799FCA-C0C9-419D-99B0-6099BD4046A2}" type="slidenum">
              <a:rPr lang="en-US" altLang="en-US">
                <a:latin typeface="Calibri" panose="020F0502020204030204" pitchFamily="34" charset="0"/>
              </a:rPr>
              <a:pPr/>
              <a:t>19</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Lateral chest radiograph shown with 6 bit, 3 bit, and 2 bit quantization, which translates to 64, 8 and 4 grayscale values.</a:t>
            </a:r>
          </a:p>
        </p:txBody>
      </p:sp>
      <p:sp>
        <p:nvSpPr>
          <p:cNvPr id="4" name="Slide Number Placeholder 3"/>
          <p:cNvSpPr>
            <a:spLocks noGrp="1"/>
          </p:cNvSpPr>
          <p:nvPr>
            <p:ph type="sldNum" sz="quarter" idx="5"/>
          </p:nvPr>
        </p:nvSpPr>
        <p:spPr/>
        <p:txBody>
          <a:bodyPr/>
          <a:lstStyle/>
          <a:p>
            <a:fld id="{9AF2D792-1284-48B3-8DE3-5E36A6D838F2}" type="slidenum">
              <a:rPr lang="en-US" smtClean="0"/>
              <a:t>21</a:t>
            </a:fld>
            <a:endParaRPr lang="en-US"/>
          </a:p>
        </p:txBody>
      </p:sp>
    </p:spTree>
    <p:extLst>
      <p:ext uri="{BB962C8B-B14F-4D97-AF65-F5344CB8AC3E}">
        <p14:creationId xmlns:p14="http://schemas.microsoft.com/office/powerpoint/2010/main" val="132660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Quantization, both in the spatial resolution and the range of values,</a:t>
            </a:r>
            <a:r>
              <a:rPr lang="en-US" baseline="0" dirty="0" smtClean="0"/>
              <a:t> impacts the amount of data needed to represent an image. If for example we have an image that is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22</a:t>
            </a:fld>
            <a:endParaRPr lang="en-US"/>
          </a:p>
        </p:txBody>
      </p:sp>
    </p:spTree>
    <p:extLst>
      <p:ext uri="{BB962C8B-B14F-4D97-AF65-F5344CB8AC3E}">
        <p14:creationId xmlns:p14="http://schemas.microsoft.com/office/powerpoint/2010/main" val="3585076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not a guarantee that you will have sufficient memory for a task, but it gives you an idea of when you might expect to see an out of memory error error.</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24</a:t>
            </a:fld>
            <a:endParaRPr lang="en-US"/>
          </a:p>
        </p:txBody>
      </p:sp>
    </p:spTree>
    <p:extLst>
      <p:ext uri="{BB962C8B-B14F-4D97-AF65-F5344CB8AC3E}">
        <p14:creationId xmlns:p14="http://schemas.microsoft.com/office/powerpoint/2010/main" val="4143379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of other</a:t>
            </a:r>
            <a:r>
              <a:rPr lang="en-US" baseline="0" dirty="0" smtClean="0"/>
              <a:t> limitations to keep in mind are that if you are using a 32 bit machine</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25</a:t>
            </a:fld>
            <a:endParaRPr lang="en-US"/>
          </a:p>
        </p:txBody>
      </p:sp>
    </p:spTree>
    <p:extLst>
      <p:ext uri="{BB962C8B-B14F-4D97-AF65-F5344CB8AC3E}">
        <p14:creationId xmlns:p14="http://schemas.microsoft.com/office/powerpoint/2010/main" val="3904545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d</a:t>
            </a:r>
            <a:r>
              <a:rPr lang="en-US" dirty="0" smtClean="0"/>
              <a:t>ata that is not</a:t>
            </a:r>
            <a:r>
              <a:rPr lang="en-US" baseline="0" dirty="0" smtClean="0"/>
              <a:t> perceptually significant can still be important when using quantitative analysis. Avoid throwing away information.</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27</a:t>
            </a:fld>
            <a:endParaRPr lang="en-US"/>
          </a:p>
        </p:txBody>
      </p:sp>
    </p:spTree>
    <p:extLst>
      <p:ext uri="{BB962C8B-B14F-4D97-AF65-F5344CB8AC3E}">
        <p14:creationId xmlns:p14="http://schemas.microsoft.com/office/powerpoint/2010/main" val="719913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 histogram is an important statistical tool that</a:t>
            </a:r>
            <a:r>
              <a:rPr lang="en-US" baseline="0" dirty="0" smtClean="0"/>
              <a:t> provides information about the content of an image. It plots a count of pixels for either each value or inside a range of values. The shape of a histogram provides information about the content of the image. For example, a histogram with a peak at a single value, representing an image with a single color, represents an image with no spatial information. A histogram that is spread out over a range of values represents an image more spatial information.</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29</a:t>
            </a:fld>
            <a:endParaRPr lang="en-US"/>
          </a:p>
        </p:txBody>
      </p:sp>
    </p:spTree>
    <p:extLst>
      <p:ext uri="{BB962C8B-B14F-4D97-AF65-F5344CB8AC3E}">
        <p14:creationId xmlns:p14="http://schemas.microsoft.com/office/powerpoint/2010/main" val="1138153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to enhance</a:t>
            </a:r>
            <a:r>
              <a:rPr lang="en-US" baseline="0" dirty="0" smtClean="0"/>
              <a:t> an image without knowledge of the image content is to apply simple spatial filters to neighborhoods around pixels. In this example we take a pixel of interest, examine a neighborhood around that pixel and replace it with a function of the values in that neighborhood.</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31</a:t>
            </a:fld>
            <a:endParaRPr lang="en-US"/>
          </a:p>
        </p:txBody>
      </p:sp>
    </p:spTree>
    <p:extLst>
      <p:ext uri="{BB962C8B-B14F-4D97-AF65-F5344CB8AC3E}">
        <p14:creationId xmlns:p14="http://schemas.microsoft.com/office/powerpoint/2010/main" val="2100054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type of spatial filters can</a:t>
            </a:r>
            <a:r>
              <a:rPr lang="en-US" baseline="0" dirty="0" smtClean="0"/>
              <a:t> be defined as a product of the mathematical operation of convolution. </a:t>
            </a:r>
            <a:r>
              <a:rPr lang="en-US" dirty="0" smtClean="0"/>
              <a:t>Defined as the integral of two functions after one function</a:t>
            </a:r>
            <a:r>
              <a:rPr lang="en-US" baseline="0" dirty="0" smtClean="0"/>
              <a:t> is reversed and shifted</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35</a:t>
            </a:fld>
            <a:endParaRPr lang="en-US"/>
          </a:p>
        </p:txBody>
      </p:sp>
    </p:spTree>
    <p:extLst>
      <p:ext uri="{BB962C8B-B14F-4D97-AF65-F5344CB8AC3E}">
        <p14:creationId xmlns:p14="http://schemas.microsoft.com/office/powerpoint/2010/main" val="293522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3</a:t>
            </a:fld>
            <a:endParaRPr lang="en-US"/>
          </a:p>
        </p:txBody>
      </p:sp>
    </p:spTree>
    <p:extLst>
      <p:ext uri="{BB962C8B-B14F-4D97-AF65-F5344CB8AC3E}">
        <p14:creationId xmlns:p14="http://schemas.microsoft.com/office/powerpoint/2010/main" val="245282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Mathematical</a:t>
            </a:r>
            <a:r>
              <a:rPr lang="en-US" baseline="0" dirty="0" smtClean="0"/>
              <a:t> definition of convolution: </a:t>
            </a:r>
            <a:r>
              <a:rPr lang="en-US" dirty="0" smtClean="0"/>
              <a:t>integral of two functions after one function</a:t>
            </a:r>
            <a:r>
              <a:rPr lang="en-US" baseline="0" dirty="0" smtClean="0"/>
              <a:t> is reversed and shifted</a:t>
            </a:r>
            <a:endParaRPr lang="en-US" dirty="0" smtClean="0"/>
          </a:p>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36</a:t>
            </a:fld>
            <a:endParaRPr lang="en-US"/>
          </a:p>
        </p:txBody>
      </p:sp>
    </p:spTree>
    <p:extLst>
      <p:ext uri="{BB962C8B-B14F-4D97-AF65-F5344CB8AC3E}">
        <p14:creationId xmlns:p14="http://schemas.microsoft.com/office/powerpoint/2010/main" val="40227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convolution templates are mirrored across the axis,</a:t>
            </a:r>
            <a:r>
              <a:rPr lang="en-US" baseline="0" dirty="0" smtClean="0"/>
              <a:t> and their properties are defined by the type of kernel chosen. </a:t>
            </a:r>
          </a:p>
          <a:p>
            <a:r>
              <a:rPr lang="en-US" baseline="0" dirty="0" smtClean="0"/>
              <a:t>In the previous example, the convolution kernel is defined here.</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37</a:t>
            </a:fld>
            <a:endParaRPr lang="en-US"/>
          </a:p>
        </p:txBody>
      </p:sp>
    </p:spTree>
    <p:extLst>
      <p:ext uri="{BB962C8B-B14F-4D97-AF65-F5344CB8AC3E}">
        <p14:creationId xmlns:p14="http://schemas.microsoft.com/office/powerpoint/2010/main" val="2935226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r>
              <a:rPr lang="en-US" baseline="0" dirty="0" smtClean="0"/>
              <a:t> there are some common kernel choices with known properties that can be applied with predictable results without needing to go into the mathematics of convolution.</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38</a:t>
            </a:fld>
            <a:endParaRPr lang="en-US"/>
          </a:p>
        </p:txBody>
      </p:sp>
    </p:spTree>
    <p:extLst>
      <p:ext uri="{BB962C8B-B14F-4D97-AF65-F5344CB8AC3E}">
        <p14:creationId xmlns:p14="http://schemas.microsoft.com/office/powerpoint/2010/main" val="136976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to filtering is based</a:t>
            </a:r>
            <a:r>
              <a:rPr lang="en-US" baseline="0" dirty="0" smtClean="0"/>
              <a:t> on mathematical morphology</a:t>
            </a:r>
          </a:p>
          <a:p>
            <a:r>
              <a:rPr lang="en-US" baseline="0" dirty="0" smtClean="0"/>
              <a:t>Set of general tools for improving the results of binary segmentation. An important post-processing step after more sophisticated segmentation techniques</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39</a:t>
            </a:fld>
            <a:endParaRPr lang="en-US"/>
          </a:p>
        </p:txBody>
      </p:sp>
    </p:spTree>
    <p:extLst>
      <p:ext uri="{BB962C8B-B14F-4D97-AF65-F5344CB8AC3E}">
        <p14:creationId xmlns:p14="http://schemas.microsoft.com/office/powerpoint/2010/main" val="197480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approximation of two</a:t>
            </a:r>
            <a:r>
              <a:rPr lang="en-US" baseline="0" dirty="0" smtClean="0"/>
              <a:t> or more images so that the differences between the two can be quantified</a:t>
            </a:r>
          </a:p>
          <a:p>
            <a:r>
              <a:rPr lang="en-US" baseline="0" dirty="0" smtClean="0"/>
              <a:t>One image is defined as the fixed image and the moving image is resampled into the coordinate system of the moving image</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43</a:t>
            </a:fld>
            <a:endParaRPr lang="en-US"/>
          </a:p>
        </p:txBody>
      </p:sp>
    </p:spTree>
    <p:extLst>
      <p:ext uri="{BB962C8B-B14F-4D97-AF65-F5344CB8AC3E}">
        <p14:creationId xmlns:p14="http://schemas.microsoft.com/office/powerpoint/2010/main" val="278745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Segmentation</a:t>
            </a:r>
            <a:r>
              <a:rPr lang="en-US" baseline="0" dirty="0" smtClean="0"/>
              <a:t> is the first form of image analysis that we’ve discussed that takes into account the content of the image</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46</a:t>
            </a:fld>
            <a:endParaRPr lang="en-US"/>
          </a:p>
        </p:txBody>
      </p:sp>
    </p:spTree>
    <p:extLst>
      <p:ext uri="{BB962C8B-B14F-4D97-AF65-F5344CB8AC3E}">
        <p14:creationId xmlns:p14="http://schemas.microsoft.com/office/powerpoint/2010/main" val="1642384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60</a:t>
            </a:fld>
            <a:endParaRPr lang="en-US"/>
          </a:p>
        </p:txBody>
      </p:sp>
    </p:spTree>
    <p:extLst>
      <p:ext uri="{BB962C8B-B14F-4D97-AF65-F5344CB8AC3E}">
        <p14:creationId xmlns:p14="http://schemas.microsoft.com/office/powerpoint/2010/main" val="174209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three dimensional</a:t>
            </a:r>
            <a:r>
              <a:rPr lang="en-US" baseline="0" dirty="0" smtClean="0"/>
              <a:t> space, the coordinate system consists of an origin and three linearly independent vectors (not parallel or lying on the same plane)</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4</a:t>
            </a:fld>
            <a:endParaRPr lang="en-US"/>
          </a:p>
        </p:txBody>
      </p:sp>
    </p:spTree>
    <p:extLst>
      <p:ext uri="{BB962C8B-B14F-4D97-AF65-F5344CB8AC3E}">
        <p14:creationId xmlns:p14="http://schemas.microsoft.com/office/powerpoint/2010/main" val="304405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variety of coordinate systems used in medical and biomedical imaging that meet these criteria, the most common of which are...</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5</a:t>
            </a:fld>
            <a:endParaRPr lang="en-US"/>
          </a:p>
        </p:txBody>
      </p:sp>
    </p:spTree>
    <p:extLst>
      <p:ext uri="{BB962C8B-B14F-4D97-AF65-F5344CB8AC3E}">
        <p14:creationId xmlns:p14="http://schemas.microsoft.com/office/powerpoint/2010/main" val="1839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most important model coordinate system for medical imaging techniques is the anatomical space. This space consists of three planes to describe the standard anatomical position of a human:</a:t>
            </a:r>
          </a:p>
          <a:p>
            <a:r>
              <a:rPr lang="en-US" sz="1200" kern="1200" dirty="0" smtClean="0">
                <a:solidFill>
                  <a:schemeClr val="tx1"/>
                </a:solidFill>
                <a:latin typeface="+mn-lt"/>
                <a:ea typeface="+mn-ea"/>
                <a:cs typeface="+mn-cs"/>
              </a:rPr>
              <a:t>However,</a:t>
            </a:r>
            <a:r>
              <a:rPr lang="en-US" sz="1200" kern="1200" baseline="0" dirty="0" smtClean="0">
                <a:solidFill>
                  <a:schemeClr val="tx1"/>
                </a:solidFill>
                <a:latin typeface="+mn-lt"/>
                <a:ea typeface="+mn-ea"/>
                <a:cs typeface="+mn-cs"/>
              </a:rPr>
              <a:t> different medical applications use different definitions of this 3D basis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6</a:t>
            </a:fld>
            <a:endParaRPr lang="en-US"/>
          </a:p>
        </p:txBody>
      </p:sp>
    </p:spTree>
    <p:extLst>
      <p:ext uri="{BB962C8B-B14F-4D97-AF65-F5344CB8AC3E}">
        <p14:creationId xmlns:p14="http://schemas.microsoft.com/office/powerpoint/2010/main" val="129864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with the first two</a:t>
            </a:r>
            <a:r>
              <a:rPr lang="en-US" baseline="0" dirty="0" smtClean="0"/>
              <a:t> axis flipped. Necessary to know which basis an image is referenced on.</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8</a:t>
            </a:fld>
            <a:endParaRPr lang="en-US"/>
          </a:p>
        </p:txBody>
      </p:sp>
    </p:spTree>
    <p:extLst>
      <p:ext uri="{BB962C8B-B14F-4D97-AF65-F5344CB8AC3E}">
        <p14:creationId xmlns:p14="http://schemas.microsoft.com/office/powerpoint/2010/main" val="29181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converting between</a:t>
            </a:r>
            <a:r>
              <a:rPr lang="en-US" baseline="0" dirty="0" smtClean="0"/>
              <a:t> coordinate systems it is essential to know the reference frame to interpret the image</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12</a:t>
            </a:fld>
            <a:endParaRPr lang="en-US"/>
          </a:p>
        </p:txBody>
      </p:sp>
    </p:spTree>
    <p:extLst>
      <p:ext uri="{BB962C8B-B14F-4D97-AF65-F5344CB8AC3E}">
        <p14:creationId xmlns:p14="http://schemas.microsoft.com/office/powerpoint/2010/main" val="371690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image is defined with an origin, and</a:t>
            </a:r>
            <a:r>
              <a:rPr lang="en-US" baseline="0" dirty="0" smtClean="0"/>
              <a:t> regular intervals of spacing in each dimension</a:t>
            </a: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15</a:t>
            </a:fld>
            <a:endParaRPr lang="en-US"/>
          </a:p>
        </p:txBody>
      </p:sp>
    </p:spTree>
    <p:extLst>
      <p:ext uri="{BB962C8B-B14F-4D97-AF65-F5344CB8AC3E}">
        <p14:creationId xmlns:p14="http://schemas.microsoft.com/office/powerpoint/2010/main" val="3641719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16</a:t>
            </a:fld>
            <a:endParaRPr lang="en-US"/>
          </a:p>
        </p:txBody>
      </p:sp>
    </p:spTree>
    <p:extLst>
      <p:ext uri="{BB962C8B-B14F-4D97-AF65-F5344CB8AC3E}">
        <p14:creationId xmlns:p14="http://schemas.microsoft.com/office/powerpoint/2010/main" val="3357360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625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7738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6166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3227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80626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09299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43410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5274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61681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01532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26052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8649" y="6356351"/>
            <a:ext cx="70439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Rectangle 7">
            <a:extLst>
              <a:ext uri="{FF2B5EF4-FFF2-40B4-BE49-F238E27FC236}">
                <a16:creationId xmlns:a16="http://schemas.microsoft.com/office/drawing/2014/main" xmlns="" id="{9ACC7114-CE65-40C1-BC58-A71607152DBD}"/>
              </a:ext>
            </a:extLst>
          </p:cNvPr>
          <p:cNvSpPr/>
          <p:nvPr userDrawn="1"/>
        </p:nvSpPr>
        <p:spPr>
          <a:xfrm>
            <a:off x="0" y="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4DF9DDA6-6D32-4F6F-8359-E6E441BC05A1}"/>
              </a:ext>
            </a:extLst>
          </p:cNvPr>
          <p:cNvPicPr>
            <a:picLocks noChangeAspect="1"/>
          </p:cNvPicPr>
          <p:nvPr userDrawn="1"/>
        </p:nvPicPr>
        <p:blipFill>
          <a:blip r:embed="rId13">
            <a:clrChange>
              <a:clrFrom>
                <a:srgbClr val="FCFEFF"/>
              </a:clrFrom>
              <a:clrTo>
                <a:srgbClr val="FCFEFF">
                  <a:alpha val="0"/>
                </a:srgbClr>
              </a:clrTo>
            </a:clrChange>
            <a:alphaModFix/>
          </a:blip>
          <a:stretch>
            <a:fillRect/>
          </a:stretch>
        </p:blipFill>
        <p:spPr>
          <a:xfrm>
            <a:off x="7839422" y="5656722"/>
            <a:ext cx="1360170" cy="971088"/>
          </a:xfrm>
          <a:prstGeom prst="rect">
            <a:avLst/>
          </a:prstGeom>
        </p:spPr>
      </p:pic>
      <p:sp>
        <p:nvSpPr>
          <p:cNvPr id="10" name="Rectangle 9">
            <a:extLst>
              <a:ext uri="{FF2B5EF4-FFF2-40B4-BE49-F238E27FC236}">
                <a16:creationId xmlns:a16="http://schemas.microsoft.com/office/drawing/2014/main" xmlns="" id="{A724EB9C-33B0-4860-95FC-9BBB9F949082}"/>
              </a:ext>
            </a:extLst>
          </p:cNvPr>
          <p:cNvSpPr/>
          <p:nvPr userDrawn="1"/>
        </p:nvSpPr>
        <p:spPr>
          <a:xfrm rot="10800000">
            <a:off x="0" y="662781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178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0.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oleObject" Target="../embeddings/oleObject1.bin"/><Relationship Id="rId5" Type="http://schemas.openxmlformats.org/officeDocument/2006/relationships/image" Target="../media/image28.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oleObject" Target="../embeddings/oleObject2.bin"/><Relationship Id="rId5" Type="http://schemas.openxmlformats.org/officeDocument/2006/relationships/image" Target="../media/image28.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jpeg"/><Relationship Id="rId3" Type="http://schemas.openxmlformats.org/officeDocument/2006/relationships/image" Target="../media/image34.jpeg"/></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6.xml"/><Relationship Id="rId2" Type="http://schemas.openxmlformats.org/officeDocument/2006/relationships/image" Target="../media/image3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0.gif"/><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jpeg"/><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hyperlink" Target="http://content.schweitzer-online.de/static/catalog_manager/live/media_files/representation/zd_std_orig__zd_schw_orig/012/629/529/9783642158155_content_pdf_1.pdf" TargetMode="External"/><Relationship Id="rId4" Type="http://schemas.openxmlformats.org/officeDocument/2006/relationships/hyperlink" Target="https://courses.cs.washington.edu/courses/cse576/99sp/book.html" TargetMode="External"/><Relationship Id="rId5" Type="http://schemas.openxmlformats.org/officeDocument/2006/relationships/hyperlink" Target="http://courses.cs.washington.edu/courses/cse576/99sp/book.html" TargetMode="External"/><Relationship Id="rId6" Type="http://schemas.openxmlformats.org/officeDocument/2006/relationships/hyperlink" Target="http://szeliski.org/Book/" TargetMode="External"/><Relationship Id="rId7" Type="http://schemas.openxmlformats.org/officeDocument/2006/relationships/hyperlink" Target="http://www.cs.cornell.edu/courses/cs5670/2019sp/" TargetMode="External"/><Relationship Id="rId8" Type="http://schemas.openxmlformats.org/officeDocument/2006/relationships/hyperlink" Target="http://www.cs.cmu.edu/~16385/" TargetMode="External"/><Relationship Id="rId9" Type="http://schemas.openxmlformats.org/officeDocument/2006/relationships/hyperlink" Target="http://www.na-mic.org/Wiki/images/3/3f/Coordinate_Systems_Demystified.ppt" TargetMode="Externa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04EC9-BEF0-42F2-8676-39FDF37F3AC2}"/>
              </a:ext>
            </a:extLst>
          </p:cNvPr>
          <p:cNvSpPr>
            <a:spLocks noGrp="1"/>
          </p:cNvSpPr>
          <p:nvPr>
            <p:ph type="ctrTitle"/>
          </p:nvPr>
        </p:nvSpPr>
        <p:spPr/>
        <p:txBody>
          <a:bodyPr>
            <a:normAutofit fontScale="90000"/>
          </a:bodyPr>
          <a:lstStyle/>
          <a:p>
            <a:r>
              <a:rPr lang="en-US" dirty="0"/>
              <a:t>Applied Imaging Concepts: An introduction to image processing and analysis</a:t>
            </a:r>
          </a:p>
        </p:txBody>
      </p:sp>
      <p:sp>
        <p:nvSpPr>
          <p:cNvPr id="3" name="Subtitle 2">
            <a:extLst>
              <a:ext uri="{FF2B5EF4-FFF2-40B4-BE49-F238E27FC236}">
                <a16:creationId xmlns:a16="http://schemas.microsoft.com/office/drawing/2014/main" xmlns="" id="{086B2C12-4202-4E86-88E1-0B9C84E8A9C2}"/>
              </a:ext>
            </a:extLst>
          </p:cNvPr>
          <p:cNvSpPr>
            <a:spLocks noGrp="1"/>
          </p:cNvSpPr>
          <p:nvPr>
            <p:ph type="subTitle" idx="1"/>
          </p:nvPr>
        </p:nvSpPr>
        <p:spPr/>
        <p:txBody>
          <a:bodyPr/>
          <a:lstStyle/>
          <a:p>
            <a:r>
              <a:rPr lang="en-US" dirty="0"/>
              <a:t>Sara Rolfe</a:t>
            </a:r>
          </a:p>
          <a:p>
            <a:r>
              <a:rPr lang="en-US" dirty="0"/>
              <a:t>8/26/19</a:t>
            </a:r>
          </a:p>
          <a:p>
            <a:endParaRPr lang="en-US" dirty="0"/>
          </a:p>
        </p:txBody>
      </p:sp>
    </p:spTree>
    <p:extLst>
      <p:ext uri="{BB962C8B-B14F-4D97-AF65-F5344CB8AC3E}">
        <p14:creationId xmlns:p14="http://schemas.microsoft.com/office/powerpoint/2010/main" val="320312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1EAC57D4-DAF3-4526-AF09-3E843981A854}"/>
              </a:ext>
            </a:extLst>
          </p:cNvPr>
          <p:cNvSpPr>
            <a:spLocks noGrp="1" noChangeArrowheads="1"/>
          </p:cNvSpPr>
          <p:nvPr>
            <p:ph type="title"/>
          </p:nvPr>
        </p:nvSpPr>
        <p:spPr/>
        <p:txBody>
          <a:bodyPr/>
          <a:lstStyle/>
          <a:p>
            <a:r>
              <a:rPr lang="en-US" altLang="en-US"/>
              <a:t>Coordinate System Conversion</a:t>
            </a:r>
          </a:p>
        </p:txBody>
      </p:sp>
      <p:sp>
        <p:nvSpPr>
          <p:cNvPr id="48131" name="Rectangle 3">
            <a:extLst>
              <a:ext uri="{FF2B5EF4-FFF2-40B4-BE49-F238E27FC236}">
                <a16:creationId xmlns:a16="http://schemas.microsoft.com/office/drawing/2014/main" xmlns="" id="{C922A1A2-8035-4283-8D0D-C59E5522C8F1}"/>
              </a:ext>
            </a:extLst>
          </p:cNvPr>
          <p:cNvSpPr>
            <a:spLocks noGrp="1" noChangeArrowheads="1"/>
          </p:cNvSpPr>
          <p:nvPr>
            <p:ph type="body" idx="1"/>
          </p:nvPr>
        </p:nvSpPr>
        <p:spPr/>
        <p:txBody>
          <a:bodyPr/>
          <a:lstStyle/>
          <a:p>
            <a:pPr>
              <a:buFontTx/>
              <a:buNone/>
            </a:pPr>
            <a:r>
              <a:rPr lang="en-US" altLang="en-US" dirty="0"/>
              <a:t>We frequently need to convert between</a:t>
            </a:r>
          </a:p>
          <a:p>
            <a:pPr>
              <a:buFontTx/>
              <a:buNone/>
            </a:pPr>
            <a:r>
              <a:rPr lang="en-US" altLang="en-US" dirty="0"/>
              <a:t>coordinate systems, such as RAS and IJK.</a:t>
            </a:r>
          </a:p>
          <a:p>
            <a:pPr>
              <a:buFontTx/>
              <a:buNone/>
            </a:pPr>
            <a:r>
              <a:rPr lang="en-US" altLang="en-US" dirty="0"/>
              <a:t>The mapping from one coordinate system to</a:t>
            </a:r>
          </a:p>
          <a:p>
            <a:pPr>
              <a:buFontTx/>
              <a:buNone/>
            </a:pPr>
            <a:r>
              <a:rPr lang="en-US" altLang="en-US" dirty="0"/>
              <a:t>another is a 3D </a:t>
            </a:r>
            <a:r>
              <a:rPr lang="en-US" altLang="en-US" i="1" dirty="0"/>
              <a:t>affine transformation</a:t>
            </a:r>
            <a:r>
              <a:rPr lang="en-US" altLang="en-US" dirty="0"/>
              <a:t>: a</a:t>
            </a:r>
          </a:p>
          <a:p>
            <a:pPr>
              <a:buFontTx/>
              <a:buNone/>
            </a:pPr>
            <a:r>
              <a:rPr lang="en-US" altLang="en-US" dirty="0"/>
              <a:t>sequence of transformations consisting of a</a:t>
            </a:r>
          </a:p>
          <a:p>
            <a:pPr>
              <a:buFontTx/>
              <a:buNone/>
            </a:pPr>
            <a:r>
              <a:rPr lang="en-US" altLang="en-US" dirty="0"/>
              <a:t>shear, a reflection, a rotation, a scaling, and a</a:t>
            </a:r>
          </a:p>
          <a:p>
            <a:pPr>
              <a:buFontTx/>
              <a:buNone/>
            </a:pPr>
            <a:r>
              <a:rPr lang="en-US" altLang="en-US" dirty="0"/>
              <a:t>translation.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CE1D48B4-7731-41F6-A60D-961A29B6F997}"/>
              </a:ext>
            </a:extLst>
          </p:cNvPr>
          <p:cNvSpPr>
            <a:spLocks noGrp="1"/>
          </p:cNvSpPr>
          <p:nvPr>
            <p:ph type="title"/>
          </p:nvPr>
        </p:nvSpPr>
        <p:spPr/>
        <p:txBody>
          <a:bodyPr/>
          <a:lstStyle/>
          <a:p>
            <a:pPr eaLnBrk="1" hangingPunct="1"/>
            <a:r>
              <a:rPr lang="en-US" altLang="en-US"/>
              <a:t>What do all of these mean</a:t>
            </a:r>
          </a:p>
        </p:txBody>
      </p:sp>
      <p:pic>
        <p:nvPicPr>
          <p:cNvPr id="19459" name="Picture 2">
            <a:extLst>
              <a:ext uri="{FF2B5EF4-FFF2-40B4-BE49-F238E27FC236}">
                <a16:creationId xmlns:a16="http://schemas.microsoft.com/office/drawing/2014/main" xmlns="" id="{C9DAAA34-CE9B-4B57-868D-40922AACF43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447800" y="1676400"/>
            <a:ext cx="6311900" cy="3352800"/>
          </a:xfrm>
          <a:noFill/>
        </p:spPr>
      </p:pic>
      <p:sp>
        <p:nvSpPr>
          <p:cNvPr id="19460" name="TextBox 3">
            <a:extLst>
              <a:ext uri="{FF2B5EF4-FFF2-40B4-BE49-F238E27FC236}">
                <a16:creationId xmlns:a16="http://schemas.microsoft.com/office/drawing/2014/main" xmlns="" id="{0727F6E5-3CA7-4916-AF9B-99194EDC3554}"/>
              </a:ext>
            </a:extLst>
          </p:cNvPr>
          <p:cNvSpPr txBox="1">
            <a:spLocks noChangeArrowheads="1"/>
          </p:cNvSpPr>
          <p:nvPr/>
        </p:nvSpPr>
        <p:spPr bwMode="auto">
          <a:xfrm>
            <a:off x="2057400" y="5105400"/>
            <a:ext cx="2493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altLang="en-US" sz="1800" dirty="0">
                <a:latin typeface="Arial" panose="020B0604020202020204" pitchFamily="34" charset="0"/>
              </a:rPr>
              <a:t>LPS Anatomical space</a:t>
            </a:r>
          </a:p>
        </p:txBody>
      </p:sp>
      <p:sp>
        <p:nvSpPr>
          <p:cNvPr id="19461" name="TextBox 4">
            <a:extLst>
              <a:ext uri="{FF2B5EF4-FFF2-40B4-BE49-F238E27FC236}">
                <a16:creationId xmlns:a16="http://schemas.microsoft.com/office/drawing/2014/main" xmlns="" id="{0F29006C-CDAB-4CD6-86E2-3757FB7D9A63}"/>
              </a:ext>
            </a:extLst>
          </p:cNvPr>
          <p:cNvSpPr txBox="1">
            <a:spLocks noChangeArrowheads="1"/>
          </p:cNvSpPr>
          <p:nvPr/>
        </p:nvSpPr>
        <p:spPr bwMode="auto">
          <a:xfrm>
            <a:off x="5105400" y="5105400"/>
            <a:ext cx="285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 Coordinate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CE1D48B4-7731-41F6-A60D-961A29B6F997}"/>
              </a:ext>
            </a:extLst>
          </p:cNvPr>
          <p:cNvSpPr>
            <a:spLocks noGrp="1"/>
          </p:cNvSpPr>
          <p:nvPr>
            <p:ph type="title"/>
          </p:nvPr>
        </p:nvSpPr>
        <p:spPr/>
        <p:txBody>
          <a:bodyPr/>
          <a:lstStyle/>
          <a:p>
            <a:pPr eaLnBrk="1" hangingPunct="1"/>
            <a:r>
              <a:rPr lang="en-US" altLang="en-US"/>
              <a:t>What do all of these mean</a:t>
            </a:r>
          </a:p>
        </p:txBody>
      </p:sp>
      <p:sp>
        <p:nvSpPr>
          <p:cNvPr id="19460" name="TextBox 3">
            <a:extLst>
              <a:ext uri="{FF2B5EF4-FFF2-40B4-BE49-F238E27FC236}">
                <a16:creationId xmlns:a16="http://schemas.microsoft.com/office/drawing/2014/main" xmlns="" id="{0727F6E5-3CA7-4916-AF9B-99194EDC3554}"/>
              </a:ext>
            </a:extLst>
          </p:cNvPr>
          <p:cNvSpPr txBox="1">
            <a:spLocks noChangeArrowheads="1"/>
          </p:cNvSpPr>
          <p:nvPr/>
        </p:nvSpPr>
        <p:spPr bwMode="auto">
          <a:xfrm>
            <a:off x="2018928" y="5105400"/>
            <a:ext cx="2531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None/>
            </a:pPr>
            <a:r>
              <a:rPr lang="en-US" altLang="en-US" sz="1800" dirty="0">
                <a:latin typeface="Arial" panose="020B0604020202020204" pitchFamily="34" charset="0"/>
              </a:rPr>
              <a:t>RAS Anatomical space</a:t>
            </a:r>
          </a:p>
        </p:txBody>
      </p:sp>
      <p:sp>
        <p:nvSpPr>
          <p:cNvPr id="19461" name="TextBox 4">
            <a:extLst>
              <a:ext uri="{FF2B5EF4-FFF2-40B4-BE49-F238E27FC236}">
                <a16:creationId xmlns:a16="http://schemas.microsoft.com/office/drawing/2014/main" xmlns="" id="{0F29006C-CDAB-4CD6-86E2-3757FB7D9A63}"/>
              </a:ext>
            </a:extLst>
          </p:cNvPr>
          <p:cNvSpPr txBox="1">
            <a:spLocks noChangeArrowheads="1"/>
          </p:cNvSpPr>
          <p:nvPr/>
        </p:nvSpPr>
        <p:spPr bwMode="auto">
          <a:xfrm>
            <a:off x="5105400" y="5105400"/>
            <a:ext cx="285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 Coordinate System</a:t>
            </a:r>
          </a:p>
        </p:txBody>
      </p:sp>
      <p:pic>
        <p:nvPicPr>
          <p:cNvPr id="1026" name="Picture 2" descr="File:IJtoRS.png">
            <a:extLst>
              <a:ext uri="{FF2B5EF4-FFF2-40B4-BE49-F238E27FC236}">
                <a16:creationId xmlns:a16="http://schemas.microsoft.com/office/drawing/2014/main" xmlns="" id="{68EF9387-7C58-4E4E-9264-34AB43CA0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 y="1658665"/>
            <a:ext cx="6378432" cy="33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1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CE1D48B4-7731-41F6-A60D-961A29B6F997}"/>
              </a:ext>
            </a:extLst>
          </p:cNvPr>
          <p:cNvSpPr>
            <a:spLocks noGrp="1"/>
          </p:cNvSpPr>
          <p:nvPr>
            <p:ph type="title"/>
          </p:nvPr>
        </p:nvSpPr>
        <p:spPr/>
        <p:txBody>
          <a:bodyPr/>
          <a:lstStyle/>
          <a:p>
            <a:pPr eaLnBrk="1" hangingPunct="1"/>
            <a:r>
              <a:rPr lang="en-US" altLang="en-US"/>
              <a:t>What do all of these mean</a:t>
            </a:r>
          </a:p>
        </p:txBody>
      </p:sp>
      <p:sp>
        <p:nvSpPr>
          <p:cNvPr id="19460" name="TextBox 3">
            <a:extLst>
              <a:ext uri="{FF2B5EF4-FFF2-40B4-BE49-F238E27FC236}">
                <a16:creationId xmlns:a16="http://schemas.microsoft.com/office/drawing/2014/main" xmlns="" id="{0727F6E5-3CA7-4916-AF9B-99194EDC3554}"/>
              </a:ext>
            </a:extLst>
          </p:cNvPr>
          <p:cNvSpPr txBox="1">
            <a:spLocks noChangeArrowheads="1"/>
          </p:cNvSpPr>
          <p:nvPr/>
        </p:nvSpPr>
        <p:spPr bwMode="auto">
          <a:xfrm>
            <a:off x="2018928" y="5105400"/>
            <a:ext cx="2531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None/>
            </a:pPr>
            <a:r>
              <a:rPr lang="en-US" altLang="en-US" sz="1800" dirty="0">
                <a:latin typeface="Arial" panose="020B0604020202020204" pitchFamily="34" charset="0"/>
              </a:rPr>
              <a:t>RAS Anatomical space</a:t>
            </a:r>
          </a:p>
        </p:txBody>
      </p:sp>
      <p:sp>
        <p:nvSpPr>
          <p:cNvPr id="19461" name="TextBox 4">
            <a:extLst>
              <a:ext uri="{FF2B5EF4-FFF2-40B4-BE49-F238E27FC236}">
                <a16:creationId xmlns:a16="http://schemas.microsoft.com/office/drawing/2014/main" xmlns="" id="{0F29006C-CDAB-4CD6-86E2-3757FB7D9A63}"/>
              </a:ext>
            </a:extLst>
          </p:cNvPr>
          <p:cNvSpPr txBox="1">
            <a:spLocks noChangeArrowheads="1"/>
          </p:cNvSpPr>
          <p:nvPr/>
        </p:nvSpPr>
        <p:spPr bwMode="auto">
          <a:xfrm>
            <a:off x="5105400" y="5105400"/>
            <a:ext cx="285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Image Coordinate System</a:t>
            </a:r>
          </a:p>
        </p:txBody>
      </p:sp>
      <p:pic>
        <p:nvPicPr>
          <p:cNvPr id="1026" name="Picture 2" descr="File:IJtoRS.png">
            <a:extLst>
              <a:ext uri="{FF2B5EF4-FFF2-40B4-BE49-F238E27FC236}">
                <a16:creationId xmlns:a16="http://schemas.microsoft.com/office/drawing/2014/main" xmlns="" id="{68EF9387-7C58-4E4E-9264-34AB43CA0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40" y="1658665"/>
            <a:ext cx="6378432" cy="33885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a:extLst>
              <a:ext uri="{FF2B5EF4-FFF2-40B4-BE49-F238E27FC236}">
                <a16:creationId xmlns:a16="http://schemas.microsoft.com/office/drawing/2014/main" xmlns="" id="{7C8A54EE-E782-4DA5-9BB1-8FF15BB5F815}"/>
              </a:ext>
            </a:extLst>
          </p:cNvPr>
          <p:cNvSpPr txBox="1">
            <a:spLocks noChangeArrowheads="1"/>
          </p:cNvSpPr>
          <p:nvPr/>
        </p:nvSpPr>
        <p:spPr bwMode="auto">
          <a:xfrm>
            <a:off x="1123950" y="3445147"/>
            <a:ext cx="7391400" cy="175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5400" b="1" dirty="0">
                <a:solidFill>
                  <a:srgbClr val="FF0000"/>
                </a:solidFill>
              </a:rPr>
              <a:t>KNOW YOUR DATA AND SOFTWARE</a:t>
            </a:r>
          </a:p>
        </p:txBody>
      </p:sp>
    </p:spTree>
    <p:extLst>
      <p:ext uri="{BB962C8B-B14F-4D97-AF65-F5344CB8AC3E}">
        <p14:creationId xmlns:p14="http://schemas.microsoft.com/office/powerpoint/2010/main" val="164384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EF7207-222F-4316-B260-26D09EB9124E}"/>
              </a:ext>
            </a:extLst>
          </p:cNvPr>
          <p:cNvSpPr>
            <a:spLocks noGrp="1"/>
          </p:cNvSpPr>
          <p:nvPr>
            <p:ph type="title"/>
          </p:nvPr>
        </p:nvSpPr>
        <p:spPr/>
        <p:txBody>
          <a:bodyPr/>
          <a:lstStyle/>
          <a:p>
            <a:r>
              <a:rPr lang="en-US" dirty="0"/>
              <a:t>What is an image?</a:t>
            </a:r>
          </a:p>
        </p:txBody>
      </p:sp>
      <p:sp>
        <p:nvSpPr>
          <p:cNvPr id="3" name="Content Placeholder 2">
            <a:extLst>
              <a:ext uri="{FF2B5EF4-FFF2-40B4-BE49-F238E27FC236}">
                <a16:creationId xmlns:a16="http://schemas.microsoft.com/office/drawing/2014/main" xmlns="" id="{4734231C-BE88-4D92-8564-D826D073D811}"/>
              </a:ext>
            </a:extLst>
          </p:cNvPr>
          <p:cNvSpPr>
            <a:spLocks noGrp="1"/>
          </p:cNvSpPr>
          <p:nvPr>
            <p:ph sz="half" idx="1"/>
          </p:nvPr>
        </p:nvSpPr>
        <p:spPr>
          <a:xfrm>
            <a:off x="628650" y="1825625"/>
            <a:ext cx="7448550" cy="4351338"/>
          </a:xfrm>
        </p:spPr>
        <p:txBody>
          <a:bodyPr/>
          <a:lstStyle/>
          <a:p>
            <a:pPr marL="0" indent="0">
              <a:buNone/>
            </a:pPr>
            <a:r>
              <a:rPr lang="en-US" dirty="0"/>
              <a:t>An image is a sampling of a continuous field using a discrete grid</a:t>
            </a:r>
          </a:p>
        </p:txBody>
      </p:sp>
    </p:spTree>
    <p:extLst>
      <p:ext uri="{BB962C8B-B14F-4D97-AF65-F5344CB8AC3E}">
        <p14:creationId xmlns:p14="http://schemas.microsoft.com/office/powerpoint/2010/main" val="67152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98149891-5F9C-41B1-B81B-9D5A812CC6C1}"/>
              </a:ext>
            </a:extLst>
          </p:cNvPr>
          <p:cNvSpPr/>
          <p:nvPr/>
        </p:nvSpPr>
        <p:spPr>
          <a:xfrm>
            <a:off x="327660" y="1532988"/>
            <a:ext cx="7589520" cy="4959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0C096CE-DEA8-4412-A40D-C9614B4296FF}"/>
              </a:ext>
            </a:extLst>
          </p:cNvPr>
          <p:cNvSpPr>
            <a:spLocks noGrp="1"/>
          </p:cNvSpPr>
          <p:nvPr>
            <p:ph type="title"/>
          </p:nvPr>
        </p:nvSpPr>
        <p:spPr/>
        <p:txBody>
          <a:bodyPr/>
          <a:lstStyle/>
          <a:p>
            <a:r>
              <a:rPr lang="en-US" dirty="0"/>
              <a:t>What is an image?</a:t>
            </a:r>
          </a:p>
        </p:txBody>
      </p:sp>
      <p:pic>
        <p:nvPicPr>
          <p:cNvPr id="5" name="Picture 4">
            <a:extLst>
              <a:ext uri="{FF2B5EF4-FFF2-40B4-BE49-F238E27FC236}">
                <a16:creationId xmlns:a16="http://schemas.microsoft.com/office/drawing/2014/main" xmlns="" id="{108D1656-509F-4AF0-AB1F-FEC2A4D1533B}"/>
              </a:ext>
            </a:extLst>
          </p:cNvPr>
          <p:cNvPicPr>
            <a:picLocks noChangeAspect="1"/>
          </p:cNvPicPr>
          <p:nvPr/>
        </p:nvPicPr>
        <p:blipFill>
          <a:blip r:embed="rId3"/>
          <a:stretch>
            <a:fillRect/>
          </a:stretch>
        </p:blipFill>
        <p:spPr>
          <a:xfrm>
            <a:off x="2446020" y="1690689"/>
            <a:ext cx="4434096" cy="4729395"/>
          </a:xfrm>
          <a:prstGeom prst="rect">
            <a:avLst/>
          </a:prstGeom>
        </p:spPr>
      </p:pic>
      <p:grpSp>
        <p:nvGrpSpPr>
          <p:cNvPr id="14" name="Group 13">
            <a:extLst>
              <a:ext uri="{FF2B5EF4-FFF2-40B4-BE49-F238E27FC236}">
                <a16:creationId xmlns:a16="http://schemas.microsoft.com/office/drawing/2014/main" xmlns="" id="{638CA5FA-DF7E-483E-AD38-C20209F35C66}"/>
              </a:ext>
            </a:extLst>
          </p:cNvPr>
          <p:cNvGrpSpPr>
            <a:grpSpLocks/>
          </p:cNvGrpSpPr>
          <p:nvPr/>
        </p:nvGrpSpPr>
        <p:grpSpPr bwMode="auto">
          <a:xfrm>
            <a:off x="2591392" y="1719618"/>
            <a:ext cx="601388" cy="4671536"/>
            <a:chOff x="1706" y="724"/>
            <a:chExt cx="391" cy="3255"/>
          </a:xfrm>
        </p:grpSpPr>
        <p:sp>
          <p:nvSpPr>
            <p:cNvPr id="15" name="Line 35">
              <a:extLst>
                <a:ext uri="{FF2B5EF4-FFF2-40B4-BE49-F238E27FC236}">
                  <a16:creationId xmlns:a16="http://schemas.microsoft.com/office/drawing/2014/main" xmlns="" id="{561ADC75-AA90-43F9-853F-91A01FA02002}"/>
                </a:ext>
              </a:extLst>
            </p:cNvPr>
            <p:cNvSpPr>
              <a:spLocks noChangeShapeType="1"/>
            </p:cNvSpPr>
            <p:nvPr/>
          </p:nvSpPr>
          <p:spPr bwMode="gray">
            <a:xfrm>
              <a:off x="1706" y="724"/>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6" name="Line 36">
              <a:extLst>
                <a:ext uri="{FF2B5EF4-FFF2-40B4-BE49-F238E27FC236}">
                  <a16:creationId xmlns:a16="http://schemas.microsoft.com/office/drawing/2014/main" xmlns="" id="{422C4C5F-740A-4449-9BE2-E0152DC33177}"/>
                </a:ext>
              </a:extLst>
            </p:cNvPr>
            <p:cNvSpPr>
              <a:spLocks noChangeShapeType="1"/>
            </p:cNvSpPr>
            <p:nvPr/>
          </p:nvSpPr>
          <p:spPr bwMode="gray">
            <a:xfrm>
              <a:off x="2097" y="730"/>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7" name="Line 38">
              <a:extLst>
                <a:ext uri="{FF2B5EF4-FFF2-40B4-BE49-F238E27FC236}">
                  <a16:creationId xmlns:a16="http://schemas.microsoft.com/office/drawing/2014/main" xmlns="" id="{EEA45544-AA4A-40E2-BAD6-FDF7652F45DE}"/>
                </a:ext>
              </a:extLst>
            </p:cNvPr>
            <p:cNvSpPr>
              <a:spLocks noChangeShapeType="1"/>
            </p:cNvSpPr>
            <p:nvPr/>
          </p:nvSpPr>
          <p:spPr bwMode="gray">
            <a:xfrm>
              <a:off x="1753" y="810"/>
              <a:ext cx="316"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grpSp>
        <p:nvGrpSpPr>
          <p:cNvPr id="18" name="Group 17">
            <a:extLst>
              <a:ext uri="{FF2B5EF4-FFF2-40B4-BE49-F238E27FC236}">
                <a16:creationId xmlns:a16="http://schemas.microsoft.com/office/drawing/2014/main" xmlns="" id="{03A6199E-6DE0-44C1-AD1E-4C839A6C3FC7}"/>
              </a:ext>
            </a:extLst>
          </p:cNvPr>
          <p:cNvGrpSpPr>
            <a:grpSpLocks/>
          </p:cNvGrpSpPr>
          <p:nvPr/>
        </p:nvGrpSpPr>
        <p:grpSpPr bwMode="auto">
          <a:xfrm>
            <a:off x="2446020" y="5688170"/>
            <a:ext cx="4373881" cy="613563"/>
            <a:chOff x="1639" y="819"/>
            <a:chExt cx="2568" cy="341"/>
          </a:xfrm>
        </p:grpSpPr>
        <p:sp>
          <p:nvSpPr>
            <p:cNvPr id="19" name="Line 37">
              <a:extLst>
                <a:ext uri="{FF2B5EF4-FFF2-40B4-BE49-F238E27FC236}">
                  <a16:creationId xmlns:a16="http://schemas.microsoft.com/office/drawing/2014/main" xmlns="" id="{506BF9D7-850B-4758-9173-5C37A73E5414}"/>
                </a:ext>
              </a:extLst>
            </p:cNvPr>
            <p:cNvSpPr>
              <a:spLocks noChangeShapeType="1"/>
            </p:cNvSpPr>
            <p:nvPr/>
          </p:nvSpPr>
          <p:spPr bwMode="gray">
            <a:xfrm rot="-5400000">
              <a:off x="3970" y="1002"/>
              <a:ext cx="316"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0" name="Line 40">
              <a:extLst>
                <a:ext uri="{FF2B5EF4-FFF2-40B4-BE49-F238E27FC236}">
                  <a16:creationId xmlns:a16="http://schemas.microsoft.com/office/drawing/2014/main" xmlns="" id="{AC191618-EEFB-48D8-BAA6-D5BAB73BBC27}"/>
                </a:ext>
              </a:extLst>
            </p:cNvPr>
            <p:cNvSpPr>
              <a:spLocks noChangeShapeType="1"/>
            </p:cNvSpPr>
            <p:nvPr/>
          </p:nvSpPr>
          <p:spPr bwMode="gray">
            <a:xfrm rot="-5400000">
              <a:off x="2925" y="-463"/>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1" name="Line 41">
              <a:extLst>
                <a:ext uri="{FF2B5EF4-FFF2-40B4-BE49-F238E27FC236}">
                  <a16:creationId xmlns:a16="http://schemas.microsoft.com/office/drawing/2014/main" xmlns="" id="{7EF66A1E-C4F6-4D7D-96DF-115CCBF8F52B}"/>
                </a:ext>
              </a:extLst>
            </p:cNvPr>
            <p:cNvSpPr>
              <a:spLocks noChangeShapeType="1"/>
            </p:cNvSpPr>
            <p:nvPr/>
          </p:nvSpPr>
          <p:spPr bwMode="gray">
            <a:xfrm rot="-5400000">
              <a:off x="2921" y="-122"/>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sp>
        <p:nvSpPr>
          <p:cNvPr id="22" name="Oval 21">
            <a:extLst>
              <a:ext uri="{FF2B5EF4-FFF2-40B4-BE49-F238E27FC236}">
                <a16:creationId xmlns:a16="http://schemas.microsoft.com/office/drawing/2014/main" xmlns="" id="{6C49C3CF-BB8C-49D8-8E94-267BC68F194A}"/>
              </a:ext>
            </a:extLst>
          </p:cNvPr>
          <p:cNvSpPr>
            <a:spLocks noChangeArrowheads="1"/>
          </p:cNvSpPr>
          <p:nvPr/>
        </p:nvSpPr>
        <p:spPr bwMode="gray">
          <a:xfrm rot="13066181">
            <a:off x="2546333" y="561299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3" name="Oval 22">
            <a:extLst>
              <a:ext uri="{FF2B5EF4-FFF2-40B4-BE49-F238E27FC236}">
                <a16:creationId xmlns:a16="http://schemas.microsoft.com/office/drawing/2014/main" xmlns="" id="{26484558-6E8E-47F5-A22F-44F4A6123B0C}"/>
              </a:ext>
            </a:extLst>
          </p:cNvPr>
          <p:cNvSpPr>
            <a:spLocks noChangeArrowheads="1"/>
          </p:cNvSpPr>
          <p:nvPr/>
        </p:nvSpPr>
        <p:spPr bwMode="gray">
          <a:xfrm rot="13066181">
            <a:off x="3149699" y="56357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4" name="Oval 23">
            <a:extLst>
              <a:ext uri="{FF2B5EF4-FFF2-40B4-BE49-F238E27FC236}">
                <a16:creationId xmlns:a16="http://schemas.microsoft.com/office/drawing/2014/main" xmlns="" id="{6BD64637-50AD-432F-9768-AC20C8CD4624}"/>
              </a:ext>
            </a:extLst>
          </p:cNvPr>
          <p:cNvSpPr>
            <a:spLocks noChangeArrowheads="1"/>
          </p:cNvSpPr>
          <p:nvPr/>
        </p:nvSpPr>
        <p:spPr bwMode="gray">
          <a:xfrm rot="13066181">
            <a:off x="2546334" y="62081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5" name="Oval 24">
            <a:extLst>
              <a:ext uri="{FF2B5EF4-FFF2-40B4-BE49-F238E27FC236}">
                <a16:creationId xmlns:a16="http://schemas.microsoft.com/office/drawing/2014/main" xmlns="" id="{587B828D-12FC-4ABB-A4E7-43DC0F3720C7}"/>
              </a:ext>
            </a:extLst>
          </p:cNvPr>
          <p:cNvSpPr>
            <a:spLocks noChangeArrowheads="1"/>
          </p:cNvSpPr>
          <p:nvPr/>
        </p:nvSpPr>
        <p:spPr bwMode="gray">
          <a:xfrm rot="13066181">
            <a:off x="3149698" y="623710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6" name="Arc 43">
            <a:extLst>
              <a:ext uri="{FF2B5EF4-FFF2-40B4-BE49-F238E27FC236}">
                <a16:creationId xmlns:a16="http://schemas.microsoft.com/office/drawing/2014/main" xmlns="" id="{B32CAC36-8CC9-4170-BD36-B4FE04030515}"/>
              </a:ext>
            </a:extLst>
          </p:cNvPr>
          <p:cNvSpPr>
            <a:spLocks/>
          </p:cNvSpPr>
          <p:nvPr/>
        </p:nvSpPr>
        <p:spPr bwMode="gray">
          <a:xfrm rot="13557422" flipH="1">
            <a:off x="2095307" y="1598976"/>
            <a:ext cx="612682" cy="1011911"/>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7" name="Text Box 45">
            <a:extLst>
              <a:ext uri="{FF2B5EF4-FFF2-40B4-BE49-F238E27FC236}">
                <a16:creationId xmlns:a16="http://schemas.microsoft.com/office/drawing/2014/main" xmlns="" id="{0167ACAC-F3A3-4482-810B-7BDE543FE8E4}"/>
              </a:ext>
            </a:extLst>
          </p:cNvPr>
          <p:cNvSpPr txBox="1">
            <a:spLocks noChangeArrowheads="1"/>
          </p:cNvSpPr>
          <p:nvPr/>
        </p:nvSpPr>
        <p:spPr bwMode="gray">
          <a:xfrm>
            <a:off x="651872" y="184304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(x)</a:t>
            </a:r>
          </a:p>
        </p:txBody>
      </p:sp>
      <p:sp>
        <p:nvSpPr>
          <p:cNvPr id="29" name="Arc 43">
            <a:extLst>
              <a:ext uri="{FF2B5EF4-FFF2-40B4-BE49-F238E27FC236}">
                <a16:creationId xmlns:a16="http://schemas.microsoft.com/office/drawing/2014/main" xmlns="" id="{FF4CF939-C740-480A-8845-B3848C824BB7}"/>
              </a:ext>
            </a:extLst>
          </p:cNvPr>
          <p:cNvSpPr>
            <a:spLocks/>
          </p:cNvSpPr>
          <p:nvPr/>
        </p:nvSpPr>
        <p:spPr bwMode="gray">
          <a:xfrm rot="4200619">
            <a:off x="6877273" y="5204706"/>
            <a:ext cx="612682" cy="1011911"/>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0" name="Text Box 45">
            <a:extLst>
              <a:ext uri="{FF2B5EF4-FFF2-40B4-BE49-F238E27FC236}">
                <a16:creationId xmlns:a16="http://schemas.microsoft.com/office/drawing/2014/main" xmlns="" id="{62716020-5AA0-4AF1-A067-832BA30D8598}"/>
              </a:ext>
            </a:extLst>
          </p:cNvPr>
          <p:cNvSpPr txBox="1">
            <a:spLocks noChangeArrowheads="1"/>
          </p:cNvSpPr>
          <p:nvPr/>
        </p:nvSpPr>
        <p:spPr bwMode="gray">
          <a:xfrm>
            <a:off x="6053607" y="484467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(y)</a:t>
            </a:r>
          </a:p>
        </p:txBody>
      </p:sp>
      <p:sp>
        <p:nvSpPr>
          <p:cNvPr id="33" name="Text Box 33">
            <a:extLst>
              <a:ext uri="{FF2B5EF4-FFF2-40B4-BE49-F238E27FC236}">
                <a16:creationId xmlns:a16="http://schemas.microsoft.com/office/drawing/2014/main" xmlns="" id="{CA3D22B3-7174-4D91-809C-88899EEA9285}"/>
              </a:ext>
            </a:extLst>
          </p:cNvPr>
          <p:cNvSpPr txBox="1">
            <a:spLocks noChangeArrowheads="1"/>
          </p:cNvSpPr>
          <p:nvPr/>
        </p:nvSpPr>
        <p:spPr bwMode="gray">
          <a:xfrm>
            <a:off x="546822" y="5688169"/>
            <a:ext cx="1540806"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Origin </a:t>
            </a:r>
            <a:r>
              <a:rPr lang="en-US" altLang="en-US" sz="1800" dirty="0"/>
              <a:t>(</a:t>
            </a:r>
            <a:r>
              <a:rPr lang="en-US" altLang="en-US" sz="1800" dirty="0" err="1"/>
              <a:t>x,y</a:t>
            </a:r>
            <a:r>
              <a:rPr lang="en-US" altLang="en-US" sz="1800" dirty="0"/>
              <a:t>)</a:t>
            </a:r>
          </a:p>
        </p:txBody>
      </p:sp>
      <p:sp>
        <p:nvSpPr>
          <p:cNvPr id="35" name="Arc 43">
            <a:extLst>
              <a:ext uri="{FF2B5EF4-FFF2-40B4-BE49-F238E27FC236}">
                <a16:creationId xmlns:a16="http://schemas.microsoft.com/office/drawing/2014/main" xmlns="" id="{C1E3C626-B315-4A23-9094-BA927DD2EF6D}"/>
              </a:ext>
            </a:extLst>
          </p:cNvPr>
          <p:cNvSpPr>
            <a:spLocks/>
          </p:cNvSpPr>
          <p:nvPr/>
        </p:nvSpPr>
        <p:spPr bwMode="gray">
          <a:xfrm rot="15101015" flipH="1">
            <a:off x="1721227" y="5750178"/>
            <a:ext cx="471213" cy="836146"/>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Tree>
    <p:extLst>
      <p:ext uri="{BB962C8B-B14F-4D97-AF65-F5344CB8AC3E}">
        <p14:creationId xmlns:p14="http://schemas.microsoft.com/office/powerpoint/2010/main" val="289919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98149891-5F9C-41B1-B81B-9D5A812CC6C1}"/>
              </a:ext>
            </a:extLst>
          </p:cNvPr>
          <p:cNvSpPr/>
          <p:nvPr/>
        </p:nvSpPr>
        <p:spPr>
          <a:xfrm>
            <a:off x="327660" y="1532988"/>
            <a:ext cx="7589520" cy="4959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0C096CE-DEA8-4412-A40D-C9614B4296FF}"/>
              </a:ext>
            </a:extLst>
          </p:cNvPr>
          <p:cNvSpPr>
            <a:spLocks noGrp="1"/>
          </p:cNvSpPr>
          <p:nvPr>
            <p:ph type="title"/>
          </p:nvPr>
        </p:nvSpPr>
        <p:spPr/>
        <p:txBody>
          <a:bodyPr/>
          <a:lstStyle/>
          <a:p>
            <a:r>
              <a:rPr lang="en-US" dirty="0"/>
              <a:t>What is an image?</a:t>
            </a:r>
          </a:p>
        </p:txBody>
      </p:sp>
      <p:pic>
        <p:nvPicPr>
          <p:cNvPr id="5" name="Picture 4">
            <a:extLst>
              <a:ext uri="{FF2B5EF4-FFF2-40B4-BE49-F238E27FC236}">
                <a16:creationId xmlns:a16="http://schemas.microsoft.com/office/drawing/2014/main" xmlns="" id="{108D1656-509F-4AF0-AB1F-FEC2A4D1533B}"/>
              </a:ext>
            </a:extLst>
          </p:cNvPr>
          <p:cNvPicPr>
            <a:picLocks noChangeAspect="1"/>
          </p:cNvPicPr>
          <p:nvPr/>
        </p:nvPicPr>
        <p:blipFill>
          <a:blip r:embed="rId3"/>
          <a:stretch>
            <a:fillRect/>
          </a:stretch>
        </p:blipFill>
        <p:spPr>
          <a:xfrm>
            <a:off x="2438400" y="1680247"/>
            <a:ext cx="4465320" cy="4762698"/>
          </a:xfrm>
          <a:prstGeom prst="rect">
            <a:avLst/>
          </a:prstGeom>
        </p:spPr>
      </p:pic>
      <p:sp>
        <p:nvSpPr>
          <p:cNvPr id="26" name="Arc 43">
            <a:extLst>
              <a:ext uri="{FF2B5EF4-FFF2-40B4-BE49-F238E27FC236}">
                <a16:creationId xmlns:a16="http://schemas.microsoft.com/office/drawing/2014/main" xmlns="" id="{B32CAC36-8CC9-4170-BD36-B4FE04030515}"/>
              </a:ext>
            </a:extLst>
          </p:cNvPr>
          <p:cNvSpPr>
            <a:spLocks/>
          </p:cNvSpPr>
          <p:nvPr/>
        </p:nvSpPr>
        <p:spPr bwMode="gray">
          <a:xfrm rot="13557422" flipH="1">
            <a:off x="2010806" y="1643140"/>
            <a:ext cx="612682" cy="1011911"/>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7" name="Text Box 45">
            <a:extLst>
              <a:ext uri="{FF2B5EF4-FFF2-40B4-BE49-F238E27FC236}">
                <a16:creationId xmlns:a16="http://schemas.microsoft.com/office/drawing/2014/main" xmlns="" id="{0167ACAC-F3A3-4482-810B-7BDE543FE8E4}"/>
              </a:ext>
            </a:extLst>
          </p:cNvPr>
          <p:cNvSpPr txBox="1">
            <a:spLocks noChangeArrowheads="1"/>
          </p:cNvSpPr>
          <p:nvPr/>
        </p:nvSpPr>
        <p:spPr bwMode="gray">
          <a:xfrm>
            <a:off x="651872" y="184304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(x)</a:t>
            </a:r>
          </a:p>
        </p:txBody>
      </p:sp>
      <p:sp>
        <p:nvSpPr>
          <p:cNvPr id="29" name="Arc 43">
            <a:extLst>
              <a:ext uri="{FF2B5EF4-FFF2-40B4-BE49-F238E27FC236}">
                <a16:creationId xmlns:a16="http://schemas.microsoft.com/office/drawing/2014/main" xmlns="" id="{FF4CF939-C740-480A-8845-B3848C824BB7}"/>
              </a:ext>
            </a:extLst>
          </p:cNvPr>
          <p:cNvSpPr>
            <a:spLocks/>
          </p:cNvSpPr>
          <p:nvPr/>
        </p:nvSpPr>
        <p:spPr bwMode="gray">
          <a:xfrm rot="4200619">
            <a:off x="6978962" y="5198183"/>
            <a:ext cx="501677" cy="873236"/>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0" name="Text Box 45">
            <a:extLst>
              <a:ext uri="{FF2B5EF4-FFF2-40B4-BE49-F238E27FC236}">
                <a16:creationId xmlns:a16="http://schemas.microsoft.com/office/drawing/2014/main" xmlns="" id="{62716020-5AA0-4AF1-A067-832BA30D8598}"/>
              </a:ext>
            </a:extLst>
          </p:cNvPr>
          <p:cNvSpPr txBox="1">
            <a:spLocks noChangeArrowheads="1"/>
          </p:cNvSpPr>
          <p:nvPr/>
        </p:nvSpPr>
        <p:spPr bwMode="gray">
          <a:xfrm>
            <a:off x="6377039" y="4719344"/>
            <a:ext cx="1653017"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Spacing </a:t>
            </a:r>
            <a:r>
              <a:rPr lang="en-US" altLang="en-US" sz="1800" dirty="0"/>
              <a:t>(y)</a:t>
            </a:r>
          </a:p>
        </p:txBody>
      </p:sp>
      <p:sp>
        <p:nvSpPr>
          <p:cNvPr id="33" name="Text Box 33">
            <a:extLst>
              <a:ext uri="{FF2B5EF4-FFF2-40B4-BE49-F238E27FC236}">
                <a16:creationId xmlns:a16="http://schemas.microsoft.com/office/drawing/2014/main" xmlns="" id="{CA3D22B3-7174-4D91-809C-88899EEA9285}"/>
              </a:ext>
            </a:extLst>
          </p:cNvPr>
          <p:cNvSpPr txBox="1">
            <a:spLocks noChangeArrowheads="1"/>
          </p:cNvSpPr>
          <p:nvPr/>
        </p:nvSpPr>
        <p:spPr bwMode="gray">
          <a:xfrm>
            <a:off x="546822" y="5688169"/>
            <a:ext cx="1540806" cy="3877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r>
              <a:rPr lang="en-US" altLang="en-US" dirty="0"/>
              <a:t>Origin </a:t>
            </a:r>
            <a:r>
              <a:rPr lang="en-US" altLang="en-US" sz="1800" dirty="0"/>
              <a:t>(</a:t>
            </a:r>
            <a:r>
              <a:rPr lang="en-US" altLang="en-US" sz="1800" dirty="0" err="1"/>
              <a:t>x,y</a:t>
            </a:r>
            <a:r>
              <a:rPr lang="en-US" altLang="en-US" sz="1800" dirty="0"/>
              <a:t>)</a:t>
            </a:r>
          </a:p>
        </p:txBody>
      </p:sp>
      <p:sp>
        <p:nvSpPr>
          <p:cNvPr id="35" name="Arc 43">
            <a:extLst>
              <a:ext uri="{FF2B5EF4-FFF2-40B4-BE49-F238E27FC236}">
                <a16:creationId xmlns:a16="http://schemas.microsoft.com/office/drawing/2014/main" xmlns="" id="{C1E3C626-B315-4A23-9094-BA927DD2EF6D}"/>
              </a:ext>
            </a:extLst>
          </p:cNvPr>
          <p:cNvSpPr>
            <a:spLocks/>
          </p:cNvSpPr>
          <p:nvPr/>
        </p:nvSpPr>
        <p:spPr bwMode="gray">
          <a:xfrm rot="15101015" flipH="1">
            <a:off x="1721227" y="5750178"/>
            <a:ext cx="471213" cy="836146"/>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nvGrpSpPr>
          <p:cNvPr id="31" name="Group 30">
            <a:extLst>
              <a:ext uri="{FF2B5EF4-FFF2-40B4-BE49-F238E27FC236}">
                <a16:creationId xmlns:a16="http://schemas.microsoft.com/office/drawing/2014/main" xmlns="" id="{DC759D5D-000F-408B-ABE1-1F890427137B}"/>
              </a:ext>
            </a:extLst>
          </p:cNvPr>
          <p:cNvGrpSpPr>
            <a:grpSpLocks/>
          </p:cNvGrpSpPr>
          <p:nvPr/>
        </p:nvGrpSpPr>
        <p:grpSpPr bwMode="auto">
          <a:xfrm>
            <a:off x="2483872" y="2470905"/>
            <a:ext cx="4427459" cy="3751106"/>
            <a:chOff x="1636" y="1501"/>
            <a:chExt cx="2576" cy="2384"/>
          </a:xfrm>
        </p:grpSpPr>
        <p:sp>
          <p:nvSpPr>
            <p:cNvPr id="32" name="Line 20">
              <a:extLst>
                <a:ext uri="{FF2B5EF4-FFF2-40B4-BE49-F238E27FC236}">
                  <a16:creationId xmlns:a16="http://schemas.microsoft.com/office/drawing/2014/main" xmlns="" id="{3517DAA2-C1E0-4C21-BB7F-89B9D8F65147}"/>
                </a:ext>
              </a:extLst>
            </p:cNvPr>
            <p:cNvSpPr>
              <a:spLocks noChangeShapeType="1"/>
            </p:cNvSpPr>
            <p:nvPr/>
          </p:nvSpPr>
          <p:spPr bwMode="gray">
            <a:xfrm rot="-5400000">
              <a:off x="2922" y="219"/>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4" name="Line 21">
              <a:extLst>
                <a:ext uri="{FF2B5EF4-FFF2-40B4-BE49-F238E27FC236}">
                  <a16:creationId xmlns:a16="http://schemas.microsoft.com/office/drawing/2014/main" xmlns="" id="{1CC0BA79-2536-4846-BCE7-5511C6AB146E}"/>
                </a:ext>
              </a:extLst>
            </p:cNvPr>
            <p:cNvSpPr>
              <a:spLocks noChangeShapeType="1"/>
            </p:cNvSpPr>
            <p:nvPr/>
          </p:nvSpPr>
          <p:spPr bwMode="gray">
            <a:xfrm rot="-5400000">
              <a:off x="2918" y="560"/>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6" name="Line 22">
              <a:extLst>
                <a:ext uri="{FF2B5EF4-FFF2-40B4-BE49-F238E27FC236}">
                  <a16:creationId xmlns:a16="http://schemas.microsoft.com/office/drawing/2014/main" xmlns="" id="{20AB44D1-BB29-4213-9B05-D02413185043}"/>
                </a:ext>
              </a:extLst>
            </p:cNvPr>
            <p:cNvSpPr>
              <a:spLocks noChangeShapeType="1"/>
            </p:cNvSpPr>
            <p:nvPr/>
          </p:nvSpPr>
          <p:spPr bwMode="gray">
            <a:xfrm rot="-5400000">
              <a:off x="2928" y="900"/>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7" name="Line 23">
              <a:extLst>
                <a:ext uri="{FF2B5EF4-FFF2-40B4-BE49-F238E27FC236}">
                  <a16:creationId xmlns:a16="http://schemas.microsoft.com/office/drawing/2014/main" xmlns="" id="{CE297DC5-9E11-4DB6-ABF4-00176D72747D}"/>
                </a:ext>
              </a:extLst>
            </p:cNvPr>
            <p:cNvSpPr>
              <a:spLocks noChangeShapeType="1"/>
            </p:cNvSpPr>
            <p:nvPr/>
          </p:nvSpPr>
          <p:spPr bwMode="gray">
            <a:xfrm rot="-5400000">
              <a:off x="2924" y="1241"/>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8" name="Line 24">
              <a:extLst>
                <a:ext uri="{FF2B5EF4-FFF2-40B4-BE49-F238E27FC236}">
                  <a16:creationId xmlns:a16="http://schemas.microsoft.com/office/drawing/2014/main" xmlns="" id="{B4B3C372-0740-4CB4-83B8-E9D21B580A8C}"/>
                </a:ext>
              </a:extLst>
            </p:cNvPr>
            <p:cNvSpPr>
              <a:spLocks noChangeShapeType="1"/>
            </p:cNvSpPr>
            <p:nvPr/>
          </p:nvSpPr>
          <p:spPr bwMode="gray">
            <a:xfrm rot="-5400000">
              <a:off x="2929" y="1581"/>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39" name="Line 25">
              <a:extLst>
                <a:ext uri="{FF2B5EF4-FFF2-40B4-BE49-F238E27FC236}">
                  <a16:creationId xmlns:a16="http://schemas.microsoft.com/office/drawing/2014/main" xmlns="" id="{4E34EF3D-F26A-4839-B674-EB43BD0E9C77}"/>
                </a:ext>
              </a:extLst>
            </p:cNvPr>
            <p:cNvSpPr>
              <a:spLocks noChangeShapeType="1"/>
            </p:cNvSpPr>
            <p:nvPr/>
          </p:nvSpPr>
          <p:spPr bwMode="gray">
            <a:xfrm rot="-5400000">
              <a:off x="2925" y="1922"/>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0" name="Line 26">
              <a:extLst>
                <a:ext uri="{FF2B5EF4-FFF2-40B4-BE49-F238E27FC236}">
                  <a16:creationId xmlns:a16="http://schemas.microsoft.com/office/drawing/2014/main" xmlns="" id="{5749AEBE-56C3-4313-B534-2A7ECD18796E}"/>
                </a:ext>
              </a:extLst>
            </p:cNvPr>
            <p:cNvSpPr>
              <a:spLocks noChangeShapeType="1"/>
            </p:cNvSpPr>
            <p:nvPr/>
          </p:nvSpPr>
          <p:spPr bwMode="gray">
            <a:xfrm rot="-5400000">
              <a:off x="2930" y="2262"/>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1" name="Line 27">
              <a:extLst>
                <a:ext uri="{FF2B5EF4-FFF2-40B4-BE49-F238E27FC236}">
                  <a16:creationId xmlns:a16="http://schemas.microsoft.com/office/drawing/2014/main" xmlns="" id="{508980C6-EB4F-42D1-9340-0AC6FEC7D75C}"/>
                </a:ext>
              </a:extLst>
            </p:cNvPr>
            <p:cNvSpPr>
              <a:spLocks noChangeShapeType="1"/>
            </p:cNvSpPr>
            <p:nvPr/>
          </p:nvSpPr>
          <p:spPr bwMode="gray">
            <a:xfrm rot="-5400000">
              <a:off x="2926" y="2603"/>
              <a:ext cx="0" cy="256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grpSp>
        <p:nvGrpSpPr>
          <p:cNvPr id="42" name="Group 41">
            <a:extLst>
              <a:ext uri="{FF2B5EF4-FFF2-40B4-BE49-F238E27FC236}">
                <a16:creationId xmlns:a16="http://schemas.microsoft.com/office/drawing/2014/main" xmlns="" id="{CD425D42-4D67-41F6-ACAB-39D6E6B43A87}"/>
              </a:ext>
            </a:extLst>
          </p:cNvPr>
          <p:cNvGrpSpPr>
            <a:grpSpLocks/>
          </p:cNvGrpSpPr>
          <p:nvPr/>
        </p:nvGrpSpPr>
        <p:grpSpPr bwMode="auto">
          <a:xfrm>
            <a:off x="3883240" y="1880086"/>
            <a:ext cx="2592336" cy="4477175"/>
            <a:chOff x="2487" y="725"/>
            <a:chExt cx="1562" cy="3250"/>
          </a:xfrm>
        </p:grpSpPr>
        <p:sp>
          <p:nvSpPr>
            <p:cNvPr id="43" name="Line 29">
              <a:extLst>
                <a:ext uri="{FF2B5EF4-FFF2-40B4-BE49-F238E27FC236}">
                  <a16:creationId xmlns:a16="http://schemas.microsoft.com/office/drawing/2014/main" xmlns="" id="{56A2D41D-4EE4-49AC-A923-E2ABAF21CFAF}"/>
                </a:ext>
              </a:extLst>
            </p:cNvPr>
            <p:cNvSpPr>
              <a:spLocks noChangeShapeType="1"/>
            </p:cNvSpPr>
            <p:nvPr/>
          </p:nvSpPr>
          <p:spPr bwMode="gray">
            <a:xfrm>
              <a:off x="4049" y="726"/>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4" name="Line 30">
              <a:extLst>
                <a:ext uri="{FF2B5EF4-FFF2-40B4-BE49-F238E27FC236}">
                  <a16:creationId xmlns:a16="http://schemas.microsoft.com/office/drawing/2014/main" xmlns="" id="{A7CD9107-1BD6-4022-AAA0-900C80E4763E}"/>
                </a:ext>
              </a:extLst>
            </p:cNvPr>
            <p:cNvSpPr>
              <a:spLocks noChangeShapeType="1"/>
            </p:cNvSpPr>
            <p:nvPr/>
          </p:nvSpPr>
          <p:spPr bwMode="gray">
            <a:xfrm>
              <a:off x="2487" y="725"/>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5" name="Line 31">
              <a:extLst>
                <a:ext uri="{FF2B5EF4-FFF2-40B4-BE49-F238E27FC236}">
                  <a16:creationId xmlns:a16="http://schemas.microsoft.com/office/drawing/2014/main" xmlns="" id="{A3557A0F-F01B-4E40-A224-24F02C428F1B}"/>
                </a:ext>
              </a:extLst>
            </p:cNvPr>
            <p:cNvSpPr>
              <a:spLocks noChangeShapeType="1"/>
            </p:cNvSpPr>
            <p:nvPr/>
          </p:nvSpPr>
          <p:spPr bwMode="gray">
            <a:xfrm>
              <a:off x="2878" y="726"/>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6" name="Line 32">
              <a:extLst>
                <a:ext uri="{FF2B5EF4-FFF2-40B4-BE49-F238E27FC236}">
                  <a16:creationId xmlns:a16="http://schemas.microsoft.com/office/drawing/2014/main" xmlns="" id="{7665C8ED-0FBC-407D-8239-38FB16BC1728}"/>
                </a:ext>
              </a:extLst>
            </p:cNvPr>
            <p:cNvSpPr>
              <a:spLocks noChangeShapeType="1"/>
            </p:cNvSpPr>
            <p:nvPr/>
          </p:nvSpPr>
          <p:spPr bwMode="gray">
            <a:xfrm>
              <a:off x="3269" y="725"/>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47" name="Line 33">
              <a:extLst>
                <a:ext uri="{FF2B5EF4-FFF2-40B4-BE49-F238E27FC236}">
                  <a16:creationId xmlns:a16="http://schemas.microsoft.com/office/drawing/2014/main" xmlns="" id="{23CA9AB3-47E2-41F5-BC98-4398D118BE96}"/>
                </a:ext>
              </a:extLst>
            </p:cNvPr>
            <p:cNvSpPr>
              <a:spLocks noChangeShapeType="1"/>
            </p:cNvSpPr>
            <p:nvPr/>
          </p:nvSpPr>
          <p:spPr bwMode="gray">
            <a:xfrm>
              <a:off x="3660" y="726"/>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grpSp>
        <p:nvGrpSpPr>
          <p:cNvPr id="48" name="Group 47">
            <a:extLst>
              <a:ext uri="{FF2B5EF4-FFF2-40B4-BE49-F238E27FC236}">
                <a16:creationId xmlns:a16="http://schemas.microsoft.com/office/drawing/2014/main" xmlns="" id="{3F72DC71-557D-44E8-90D4-8618E4B5EC44}"/>
              </a:ext>
            </a:extLst>
          </p:cNvPr>
          <p:cNvGrpSpPr>
            <a:grpSpLocks/>
          </p:cNvGrpSpPr>
          <p:nvPr/>
        </p:nvGrpSpPr>
        <p:grpSpPr bwMode="auto">
          <a:xfrm>
            <a:off x="2617879" y="1843044"/>
            <a:ext cx="634309" cy="4577038"/>
            <a:chOff x="1706" y="724"/>
            <a:chExt cx="391" cy="3255"/>
          </a:xfrm>
        </p:grpSpPr>
        <p:sp>
          <p:nvSpPr>
            <p:cNvPr id="49" name="Line 7">
              <a:extLst>
                <a:ext uri="{FF2B5EF4-FFF2-40B4-BE49-F238E27FC236}">
                  <a16:creationId xmlns:a16="http://schemas.microsoft.com/office/drawing/2014/main" xmlns="" id="{5B27A308-86BE-4C66-9B20-2C97D6B4D702}"/>
                </a:ext>
              </a:extLst>
            </p:cNvPr>
            <p:cNvSpPr>
              <a:spLocks noChangeShapeType="1"/>
            </p:cNvSpPr>
            <p:nvPr/>
          </p:nvSpPr>
          <p:spPr bwMode="gray">
            <a:xfrm>
              <a:off x="1706" y="724"/>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0" name="Line 8">
              <a:extLst>
                <a:ext uri="{FF2B5EF4-FFF2-40B4-BE49-F238E27FC236}">
                  <a16:creationId xmlns:a16="http://schemas.microsoft.com/office/drawing/2014/main" xmlns="" id="{DE95B2F9-C461-4315-A3F0-BD448C173256}"/>
                </a:ext>
              </a:extLst>
            </p:cNvPr>
            <p:cNvSpPr>
              <a:spLocks noChangeShapeType="1"/>
            </p:cNvSpPr>
            <p:nvPr/>
          </p:nvSpPr>
          <p:spPr bwMode="gray">
            <a:xfrm>
              <a:off x="2097" y="730"/>
              <a:ext cx="0" cy="3249"/>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1" name="Line 9">
              <a:extLst>
                <a:ext uri="{FF2B5EF4-FFF2-40B4-BE49-F238E27FC236}">
                  <a16:creationId xmlns:a16="http://schemas.microsoft.com/office/drawing/2014/main" xmlns="" id="{18D6351C-C07E-4B78-8D7E-5773617A5038}"/>
                </a:ext>
              </a:extLst>
            </p:cNvPr>
            <p:cNvSpPr>
              <a:spLocks noChangeShapeType="1"/>
            </p:cNvSpPr>
            <p:nvPr/>
          </p:nvSpPr>
          <p:spPr bwMode="gray">
            <a:xfrm>
              <a:off x="1753" y="810"/>
              <a:ext cx="316"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grpSp>
      <p:sp>
        <p:nvSpPr>
          <p:cNvPr id="22" name="Oval 21">
            <a:extLst>
              <a:ext uri="{FF2B5EF4-FFF2-40B4-BE49-F238E27FC236}">
                <a16:creationId xmlns:a16="http://schemas.microsoft.com/office/drawing/2014/main" xmlns="" id="{6C49C3CF-BB8C-49D8-8E94-267BC68F194A}"/>
              </a:ext>
            </a:extLst>
          </p:cNvPr>
          <p:cNvSpPr>
            <a:spLocks noChangeArrowheads="1"/>
          </p:cNvSpPr>
          <p:nvPr/>
        </p:nvSpPr>
        <p:spPr bwMode="gray">
          <a:xfrm rot="13066181">
            <a:off x="2599673" y="563585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3" name="Oval 22">
            <a:extLst>
              <a:ext uri="{FF2B5EF4-FFF2-40B4-BE49-F238E27FC236}">
                <a16:creationId xmlns:a16="http://schemas.microsoft.com/office/drawing/2014/main" xmlns="" id="{26484558-6E8E-47F5-A22F-44F4A6123B0C}"/>
              </a:ext>
            </a:extLst>
          </p:cNvPr>
          <p:cNvSpPr>
            <a:spLocks noChangeArrowheads="1"/>
          </p:cNvSpPr>
          <p:nvPr/>
        </p:nvSpPr>
        <p:spPr bwMode="gray">
          <a:xfrm rot="13066181">
            <a:off x="3203039" y="56357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4" name="Oval 23">
            <a:extLst>
              <a:ext uri="{FF2B5EF4-FFF2-40B4-BE49-F238E27FC236}">
                <a16:creationId xmlns:a16="http://schemas.microsoft.com/office/drawing/2014/main" xmlns="" id="{6BD64637-50AD-432F-9768-AC20C8CD4624}"/>
              </a:ext>
            </a:extLst>
          </p:cNvPr>
          <p:cNvSpPr>
            <a:spLocks noChangeArrowheads="1"/>
          </p:cNvSpPr>
          <p:nvPr/>
        </p:nvSpPr>
        <p:spPr bwMode="gray">
          <a:xfrm rot="13066181">
            <a:off x="2576814" y="61319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25" name="Oval 24">
            <a:extLst>
              <a:ext uri="{FF2B5EF4-FFF2-40B4-BE49-F238E27FC236}">
                <a16:creationId xmlns:a16="http://schemas.microsoft.com/office/drawing/2014/main" xmlns="" id="{587B828D-12FC-4ABB-A4E7-43DC0F3720C7}"/>
              </a:ext>
            </a:extLst>
          </p:cNvPr>
          <p:cNvSpPr>
            <a:spLocks noChangeArrowheads="1"/>
          </p:cNvSpPr>
          <p:nvPr/>
        </p:nvSpPr>
        <p:spPr bwMode="gray">
          <a:xfrm rot="13066181">
            <a:off x="3199130" y="615000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6" name="Oval 55">
            <a:extLst>
              <a:ext uri="{FF2B5EF4-FFF2-40B4-BE49-F238E27FC236}">
                <a16:creationId xmlns:a16="http://schemas.microsoft.com/office/drawing/2014/main" xmlns="" id="{C6E2AF7C-9416-4A8A-A794-EEABCFE79793}"/>
              </a:ext>
            </a:extLst>
          </p:cNvPr>
          <p:cNvSpPr>
            <a:spLocks noChangeArrowheads="1"/>
          </p:cNvSpPr>
          <p:nvPr/>
        </p:nvSpPr>
        <p:spPr bwMode="gray">
          <a:xfrm rot="13066181">
            <a:off x="3850933" y="564394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7" name="Oval 56">
            <a:extLst>
              <a:ext uri="{FF2B5EF4-FFF2-40B4-BE49-F238E27FC236}">
                <a16:creationId xmlns:a16="http://schemas.microsoft.com/office/drawing/2014/main" xmlns="" id="{48EC820A-FBB7-4EF3-B7C8-6EAD259C55C9}"/>
              </a:ext>
            </a:extLst>
          </p:cNvPr>
          <p:cNvSpPr>
            <a:spLocks noChangeArrowheads="1"/>
          </p:cNvSpPr>
          <p:nvPr/>
        </p:nvSpPr>
        <p:spPr bwMode="gray">
          <a:xfrm rot="13066181">
            <a:off x="4492399" y="564389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8" name="Oval 57">
            <a:extLst>
              <a:ext uri="{FF2B5EF4-FFF2-40B4-BE49-F238E27FC236}">
                <a16:creationId xmlns:a16="http://schemas.microsoft.com/office/drawing/2014/main" xmlns="" id="{2821FA5F-4052-40DC-9FDD-EC281513774B}"/>
              </a:ext>
            </a:extLst>
          </p:cNvPr>
          <p:cNvSpPr>
            <a:spLocks noChangeArrowheads="1"/>
          </p:cNvSpPr>
          <p:nvPr/>
        </p:nvSpPr>
        <p:spPr bwMode="gray">
          <a:xfrm rot="13066181">
            <a:off x="3828074" y="614002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59" name="Oval 58">
            <a:extLst>
              <a:ext uri="{FF2B5EF4-FFF2-40B4-BE49-F238E27FC236}">
                <a16:creationId xmlns:a16="http://schemas.microsoft.com/office/drawing/2014/main" xmlns="" id="{62D31AF4-3226-4138-A386-B21A12F9F946}"/>
              </a:ext>
            </a:extLst>
          </p:cNvPr>
          <p:cNvSpPr>
            <a:spLocks noChangeArrowheads="1"/>
          </p:cNvSpPr>
          <p:nvPr/>
        </p:nvSpPr>
        <p:spPr bwMode="gray">
          <a:xfrm rot="13066181">
            <a:off x="4488490" y="615809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0" name="Oval 59">
            <a:extLst>
              <a:ext uri="{FF2B5EF4-FFF2-40B4-BE49-F238E27FC236}">
                <a16:creationId xmlns:a16="http://schemas.microsoft.com/office/drawing/2014/main" xmlns="" id="{30474E92-4600-418A-BE9C-5C21AA812051}"/>
              </a:ext>
            </a:extLst>
          </p:cNvPr>
          <p:cNvSpPr>
            <a:spLocks noChangeArrowheads="1"/>
          </p:cNvSpPr>
          <p:nvPr/>
        </p:nvSpPr>
        <p:spPr bwMode="gray">
          <a:xfrm rot="13066181">
            <a:off x="5125725" y="563632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1" name="Oval 60">
            <a:extLst>
              <a:ext uri="{FF2B5EF4-FFF2-40B4-BE49-F238E27FC236}">
                <a16:creationId xmlns:a16="http://schemas.microsoft.com/office/drawing/2014/main" xmlns="" id="{FA4FD4DC-B359-49D3-BD9F-8055ABEA784D}"/>
              </a:ext>
            </a:extLst>
          </p:cNvPr>
          <p:cNvSpPr>
            <a:spLocks noChangeArrowheads="1"/>
          </p:cNvSpPr>
          <p:nvPr/>
        </p:nvSpPr>
        <p:spPr bwMode="gray">
          <a:xfrm rot="13066181">
            <a:off x="5782431" y="562865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2" name="Oval 61">
            <a:extLst>
              <a:ext uri="{FF2B5EF4-FFF2-40B4-BE49-F238E27FC236}">
                <a16:creationId xmlns:a16="http://schemas.microsoft.com/office/drawing/2014/main" xmlns="" id="{AB1079AE-F478-4D4C-8B09-8E0F57CA8D8F}"/>
              </a:ext>
            </a:extLst>
          </p:cNvPr>
          <p:cNvSpPr>
            <a:spLocks noChangeArrowheads="1"/>
          </p:cNvSpPr>
          <p:nvPr/>
        </p:nvSpPr>
        <p:spPr bwMode="gray">
          <a:xfrm rot="13066181">
            <a:off x="5102866" y="613240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3" name="Oval 62">
            <a:extLst>
              <a:ext uri="{FF2B5EF4-FFF2-40B4-BE49-F238E27FC236}">
                <a16:creationId xmlns:a16="http://schemas.microsoft.com/office/drawing/2014/main" xmlns="" id="{60208F40-A1FF-4830-984C-6E13488E77BC}"/>
              </a:ext>
            </a:extLst>
          </p:cNvPr>
          <p:cNvSpPr>
            <a:spLocks noChangeArrowheads="1"/>
          </p:cNvSpPr>
          <p:nvPr/>
        </p:nvSpPr>
        <p:spPr bwMode="gray">
          <a:xfrm rot="13066181">
            <a:off x="5778522" y="614285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4" name="Oval 63">
            <a:extLst>
              <a:ext uri="{FF2B5EF4-FFF2-40B4-BE49-F238E27FC236}">
                <a16:creationId xmlns:a16="http://schemas.microsoft.com/office/drawing/2014/main" xmlns="" id="{F6877A5C-00D0-4256-A1AC-DDA8890BFF35}"/>
              </a:ext>
            </a:extLst>
          </p:cNvPr>
          <p:cNvSpPr>
            <a:spLocks noChangeArrowheads="1"/>
          </p:cNvSpPr>
          <p:nvPr/>
        </p:nvSpPr>
        <p:spPr bwMode="gray">
          <a:xfrm rot="13066181">
            <a:off x="2596505" y="456845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5" name="Oval 64">
            <a:extLst>
              <a:ext uri="{FF2B5EF4-FFF2-40B4-BE49-F238E27FC236}">
                <a16:creationId xmlns:a16="http://schemas.microsoft.com/office/drawing/2014/main" xmlns="" id="{2210A5A9-6243-44FA-B65C-6B3A8BE3B850}"/>
              </a:ext>
            </a:extLst>
          </p:cNvPr>
          <p:cNvSpPr>
            <a:spLocks noChangeArrowheads="1"/>
          </p:cNvSpPr>
          <p:nvPr/>
        </p:nvSpPr>
        <p:spPr bwMode="gray">
          <a:xfrm rot="13066181">
            <a:off x="3199871" y="456839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6" name="Oval 65">
            <a:extLst>
              <a:ext uri="{FF2B5EF4-FFF2-40B4-BE49-F238E27FC236}">
                <a16:creationId xmlns:a16="http://schemas.microsoft.com/office/drawing/2014/main" xmlns="" id="{B5AE50AB-80CE-4526-AA22-F8C74A290B55}"/>
              </a:ext>
            </a:extLst>
          </p:cNvPr>
          <p:cNvSpPr>
            <a:spLocks noChangeArrowheads="1"/>
          </p:cNvSpPr>
          <p:nvPr/>
        </p:nvSpPr>
        <p:spPr bwMode="gray">
          <a:xfrm rot="13066181">
            <a:off x="2573646" y="506453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7" name="Oval 66">
            <a:extLst>
              <a:ext uri="{FF2B5EF4-FFF2-40B4-BE49-F238E27FC236}">
                <a16:creationId xmlns:a16="http://schemas.microsoft.com/office/drawing/2014/main" xmlns="" id="{317644B8-7446-4F71-B2FF-E2760DCA72F1}"/>
              </a:ext>
            </a:extLst>
          </p:cNvPr>
          <p:cNvSpPr>
            <a:spLocks noChangeArrowheads="1"/>
          </p:cNvSpPr>
          <p:nvPr/>
        </p:nvSpPr>
        <p:spPr bwMode="gray">
          <a:xfrm rot="13066181">
            <a:off x="3195962" y="508260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8" name="Oval 67">
            <a:extLst>
              <a:ext uri="{FF2B5EF4-FFF2-40B4-BE49-F238E27FC236}">
                <a16:creationId xmlns:a16="http://schemas.microsoft.com/office/drawing/2014/main" xmlns="" id="{3DF1CFEC-FEB3-461A-BEA1-AA7832765FE2}"/>
              </a:ext>
            </a:extLst>
          </p:cNvPr>
          <p:cNvSpPr>
            <a:spLocks noChangeArrowheads="1"/>
          </p:cNvSpPr>
          <p:nvPr/>
        </p:nvSpPr>
        <p:spPr bwMode="gray">
          <a:xfrm rot="13066181">
            <a:off x="2599674" y="350793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69" name="Oval 68">
            <a:extLst>
              <a:ext uri="{FF2B5EF4-FFF2-40B4-BE49-F238E27FC236}">
                <a16:creationId xmlns:a16="http://schemas.microsoft.com/office/drawing/2014/main" xmlns="" id="{BFAAD4CB-E18C-43A6-8275-BEF279068AD6}"/>
              </a:ext>
            </a:extLst>
          </p:cNvPr>
          <p:cNvSpPr>
            <a:spLocks noChangeArrowheads="1"/>
          </p:cNvSpPr>
          <p:nvPr/>
        </p:nvSpPr>
        <p:spPr bwMode="gray">
          <a:xfrm rot="13066181">
            <a:off x="3203040" y="3507872"/>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0" name="Oval 69">
            <a:extLst>
              <a:ext uri="{FF2B5EF4-FFF2-40B4-BE49-F238E27FC236}">
                <a16:creationId xmlns:a16="http://schemas.microsoft.com/office/drawing/2014/main" xmlns="" id="{E2130628-B0F4-4EBE-B681-18D76C17EEC3}"/>
              </a:ext>
            </a:extLst>
          </p:cNvPr>
          <p:cNvSpPr>
            <a:spLocks noChangeArrowheads="1"/>
          </p:cNvSpPr>
          <p:nvPr/>
        </p:nvSpPr>
        <p:spPr bwMode="gray">
          <a:xfrm rot="13066181">
            <a:off x="2576815" y="400400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1" name="Oval 70">
            <a:extLst>
              <a:ext uri="{FF2B5EF4-FFF2-40B4-BE49-F238E27FC236}">
                <a16:creationId xmlns:a16="http://schemas.microsoft.com/office/drawing/2014/main" xmlns="" id="{46DAFE6B-9C87-4164-A414-9A4F0DEB781F}"/>
              </a:ext>
            </a:extLst>
          </p:cNvPr>
          <p:cNvSpPr>
            <a:spLocks noChangeArrowheads="1"/>
          </p:cNvSpPr>
          <p:nvPr/>
        </p:nvSpPr>
        <p:spPr bwMode="gray">
          <a:xfrm rot="13066181">
            <a:off x="3199131" y="402207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2" name="Oval 71">
            <a:extLst>
              <a:ext uri="{FF2B5EF4-FFF2-40B4-BE49-F238E27FC236}">
                <a16:creationId xmlns:a16="http://schemas.microsoft.com/office/drawing/2014/main" xmlns="" id="{B60F64E7-0A16-493B-8EE5-9A0E92D948D5}"/>
              </a:ext>
            </a:extLst>
          </p:cNvPr>
          <p:cNvSpPr>
            <a:spLocks noChangeArrowheads="1"/>
          </p:cNvSpPr>
          <p:nvPr/>
        </p:nvSpPr>
        <p:spPr bwMode="gray">
          <a:xfrm rot="13066181">
            <a:off x="2592596" y="244315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3" name="Oval 72">
            <a:extLst>
              <a:ext uri="{FF2B5EF4-FFF2-40B4-BE49-F238E27FC236}">
                <a16:creationId xmlns:a16="http://schemas.microsoft.com/office/drawing/2014/main" xmlns="" id="{46B1B594-55CF-4706-BFD4-3B2F3DE7963E}"/>
              </a:ext>
            </a:extLst>
          </p:cNvPr>
          <p:cNvSpPr>
            <a:spLocks noChangeArrowheads="1"/>
          </p:cNvSpPr>
          <p:nvPr/>
        </p:nvSpPr>
        <p:spPr bwMode="gray">
          <a:xfrm rot="13066181">
            <a:off x="3195962" y="244309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4" name="Oval 73">
            <a:extLst>
              <a:ext uri="{FF2B5EF4-FFF2-40B4-BE49-F238E27FC236}">
                <a16:creationId xmlns:a16="http://schemas.microsoft.com/office/drawing/2014/main" xmlns="" id="{D22391AE-B328-45F2-866C-61913B8C4A3C}"/>
              </a:ext>
            </a:extLst>
          </p:cNvPr>
          <p:cNvSpPr>
            <a:spLocks noChangeArrowheads="1"/>
          </p:cNvSpPr>
          <p:nvPr/>
        </p:nvSpPr>
        <p:spPr bwMode="gray">
          <a:xfrm rot="13066181">
            <a:off x="2569737" y="293922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5" name="Oval 74">
            <a:extLst>
              <a:ext uri="{FF2B5EF4-FFF2-40B4-BE49-F238E27FC236}">
                <a16:creationId xmlns:a16="http://schemas.microsoft.com/office/drawing/2014/main" xmlns="" id="{7EC2C4AA-48D5-4BC4-A250-E0FA064F8DA4}"/>
              </a:ext>
            </a:extLst>
          </p:cNvPr>
          <p:cNvSpPr>
            <a:spLocks noChangeArrowheads="1"/>
          </p:cNvSpPr>
          <p:nvPr/>
        </p:nvSpPr>
        <p:spPr bwMode="gray">
          <a:xfrm rot="13066181">
            <a:off x="3192053" y="29572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6" name="Oval 75">
            <a:extLst>
              <a:ext uri="{FF2B5EF4-FFF2-40B4-BE49-F238E27FC236}">
                <a16:creationId xmlns:a16="http://schemas.microsoft.com/office/drawing/2014/main" xmlns="" id="{4529B76B-0F29-4488-AB10-45156259A106}"/>
              </a:ext>
            </a:extLst>
          </p:cNvPr>
          <p:cNvSpPr>
            <a:spLocks noChangeArrowheads="1"/>
          </p:cNvSpPr>
          <p:nvPr/>
        </p:nvSpPr>
        <p:spPr bwMode="gray">
          <a:xfrm rot="13066181">
            <a:off x="3847414" y="456845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7" name="Oval 76">
            <a:extLst>
              <a:ext uri="{FF2B5EF4-FFF2-40B4-BE49-F238E27FC236}">
                <a16:creationId xmlns:a16="http://schemas.microsoft.com/office/drawing/2014/main" xmlns="" id="{9BFF59BF-647B-49D0-AEF0-73EC33FB452C}"/>
              </a:ext>
            </a:extLst>
          </p:cNvPr>
          <p:cNvSpPr>
            <a:spLocks noChangeArrowheads="1"/>
          </p:cNvSpPr>
          <p:nvPr/>
        </p:nvSpPr>
        <p:spPr bwMode="gray">
          <a:xfrm rot="13066181">
            <a:off x="4488880" y="456839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8" name="Oval 77">
            <a:extLst>
              <a:ext uri="{FF2B5EF4-FFF2-40B4-BE49-F238E27FC236}">
                <a16:creationId xmlns:a16="http://schemas.microsoft.com/office/drawing/2014/main" xmlns="" id="{E5BEAC97-71E4-4019-85D4-95E5DC5E000A}"/>
              </a:ext>
            </a:extLst>
          </p:cNvPr>
          <p:cNvSpPr>
            <a:spLocks noChangeArrowheads="1"/>
          </p:cNvSpPr>
          <p:nvPr/>
        </p:nvSpPr>
        <p:spPr bwMode="gray">
          <a:xfrm rot="13066181">
            <a:off x="3824555" y="50645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79" name="Oval 78">
            <a:extLst>
              <a:ext uri="{FF2B5EF4-FFF2-40B4-BE49-F238E27FC236}">
                <a16:creationId xmlns:a16="http://schemas.microsoft.com/office/drawing/2014/main" xmlns="" id="{14BEE0E6-6EFA-4535-BD32-FB778383AADD}"/>
              </a:ext>
            </a:extLst>
          </p:cNvPr>
          <p:cNvSpPr>
            <a:spLocks noChangeArrowheads="1"/>
          </p:cNvSpPr>
          <p:nvPr/>
        </p:nvSpPr>
        <p:spPr bwMode="gray">
          <a:xfrm rot="13066181">
            <a:off x="4484971" y="508260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0" name="Oval 79">
            <a:extLst>
              <a:ext uri="{FF2B5EF4-FFF2-40B4-BE49-F238E27FC236}">
                <a16:creationId xmlns:a16="http://schemas.microsoft.com/office/drawing/2014/main" xmlns="" id="{4815B57C-CC38-41D1-94E7-97B988AF2CF9}"/>
              </a:ext>
            </a:extLst>
          </p:cNvPr>
          <p:cNvSpPr>
            <a:spLocks noChangeArrowheads="1"/>
          </p:cNvSpPr>
          <p:nvPr/>
        </p:nvSpPr>
        <p:spPr bwMode="gray">
          <a:xfrm rot="13066181">
            <a:off x="3850583" y="350793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1" name="Oval 80">
            <a:extLst>
              <a:ext uri="{FF2B5EF4-FFF2-40B4-BE49-F238E27FC236}">
                <a16:creationId xmlns:a16="http://schemas.microsoft.com/office/drawing/2014/main" xmlns="" id="{DEDFC9FA-719A-4847-93AF-71A95DE1018C}"/>
              </a:ext>
            </a:extLst>
          </p:cNvPr>
          <p:cNvSpPr>
            <a:spLocks noChangeArrowheads="1"/>
          </p:cNvSpPr>
          <p:nvPr/>
        </p:nvSpPr>
        <p:spPr bwMode="gray">
          <a:xfrm rot="13066181">
            <a:off x="4492049" y="350787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2" name="Oval 81">
            <a:extLst>
              <a:ext uri="{FF2B5EF4-FFF2-40B4-BE49-F238E27FC236}">
                <a16:creationId xmlns:a16="http://schemas.microsoft.com/office/drawing/2014/main" xmlns="" id="{4681DEE9-E945-4ECD-8668-E1BB03590692}"/>
              </a:ext>
            </a:extLst>
          </p:cNvPr>
          <p:cNvSpPr>
            <a:spLocks noChangeArrowheads="1"/>
          </p:cNvSpPr>
          <p:nvPr/>
        </p:nvSpPr>
        <p:spPr bwMode="gray">
          <a:xfrm rot="13066181">
            <a:off x="3827724" y="400400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3" name="Oval 82">
            <a:extLst>
              <a:ext uri="{FF2B5EF4-FFF2-40B4-BE49-F238E27FC236}">
                <a16:creationId xmlns:a16="http://schemas.microsoft.com/office/drawing/2014/main" xmlns="" id="{64D9EC34-F5E2-4442-A5F5-9259263A271C}"/>
              </a:ext>
            </a:extLst>
          </p:cNvPr>
          <p:cNvSpPr>
            <a:spLocks noChangeArrowheads="1"/>
          </p:cNvSpPr>
          <p:nvPr/>
        </p:nvSpPr>
        <p:spPr bwMode="gray">
          <a:xfrm rot="13066181">
            <a:off x="4488140" y="402207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4" name="Oval 83">
            <a:extLst>
              <a:ext uri="{FF2B5EF4-FFF2-40B4-BE49-F238E27FC236}">
                <a16:creationId xmlns:a16="http://schemas.microsoft.com/office/drawing/2014/main" xmlns="" id="{5E1FEAA9-0EB3-4217-95A7-D30C105B9E64}"/>
              </a:ext>
            </a:extLst>
          </p:cNvPr>
          <p:cNvSpPr>
            <a:spLocks noChangeArrowheads="1"/>
          </p:cNvSpPr>
          <p:nvPr/>
        </p:nvSpPr>
        <p:spPr bwMode="gray">
          <a:xfrm rot="13066181">
            <a:off x="3843505" y="244315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5" name="Oval 84">
            <a:extLst>
              <a:ext uri="{FF2B5EF4-FFF2-40B4-BE49-F238E27FC236}">
                <a16:creationId xmlns:a16="http://schemas.microsoft.com/office/drawing/2014/main" xmlns="" id="{7DB810A9-1E69-4FA0-9846-E5C288C07AC4}"/>
              </a:ext>
            </a:extLst>
          </p:cNvPr>
          <p:cNvSpPr>
            <a:spLocks noChangeArrowheads="1"/>
          </p:cNvSpPr>
          <p:nvPr/>
        </p:nvSpPr>
        <p:spPr bwMode="gray">
          <a:xfrm rot="13066181">
            <a:off x="4484971" y="244309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6" name="Oval 85">
            <a:extLst>
              <a:ext uri="{FF2B5EF4-FFF2-40B4-BE49-F238E27FC236}">
                <a16:creationId xmlns:a16="http://schemas.microsoft.com/office/drawing/2014/main" xmlns="" id="{97738E3A-7744-4B97-AA0A-9956EAF660C6}"/>
              </a:ext>
            </a:extLst>
          </p:cNvPr>
          <p:cNvSpPr>
            <a:spLocks noChangeArrowheads="1"/>
          </p:cNvSpPr>
          <p:nvPr/>
        </p:nvSpPr>
        <p:spPr bwMode="gray">
          <a:xfrm rot="13066181">
            <a:off x="3820646" y="293923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7" name="Oval 86">
            <a:extLst>
              <a:ext uri="{FF2B5EF4-FFF2-40B4-BE49-F238E27FC236}">
                <a16:creationId xmlns:a16="http://schemas.microsoft.com/office/drawing/2014/main" xmlns="" id="{A4684FDF-9F17-4ED3-88C4-D3D479C0CFBA}"/>
              </a:ext>
            </a:extLst>
          </p:cNvPr>
          <p:cNvSpPr>
            <a:spLocks noChangeArrowheads="1"/>
          </p:cNvSpPr>
          <p:nvPr/>
        </p:nvSpPr>
        <p:spPr bwMode="gray">
          <a:xfrm rot="13066181">
            <a:off x="4481062" y="295730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8" name="Oval 87">
            <a:extLst>
              <a:ext uri="{FF2B5EF4-FFF2-40B4-BE49-F238E27FC236}">
                <a16:creationId xmlns:a16="http://schemas.microsoft.com/office/drawing/2014/main" xmlns="" id="{9919444B-7861-4E64-A44E-5A5B71F55CFA}"/>
              </a:ext>
            </a:extLst>
          </p:cNvPr>
          <p:cNvSpPr>
            <a:spLocks noChangeArrowheads="1"/>
          </p:cNvSpPr>
          <p:nvPr/>
        </p:nvSpPr>
        <p:spPr bwMode="gray">
          <a:xfrm rot="13066181">
            <a:off x="5132568" y="456083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89" name="Oval 88">
            <a:extLst>
              <a:ext uri="{FF2B5EF4-FFF2-40B4-BE49-F238E27FC236}">
                <a16:creationId xmlns:a16="http://schemas.microsoft.com/office/drawing/2014/main" xmlns="" id="{B0AAC42B-8663-42A4-A819-4AB8314DE401}"/>
              </a:ext>
            </a:extLst>
          </p:cNvPr>
          <p:cNvSpPr>
            <a:spLocks noChangeArrowheads="1"/>
          </p:cNvSpPr>
          <p:nvPr/>
        </p:nvSpPr>
        <p:spPr bwMode="gray">
          <a:xfrm rot="13066181">
            <a:off x="5789274" y="455315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0" name="Oval 89">
            <a:extLst>
              <a:ext uri="{FF2B5EF4-FFF2-40B4-BE49-F238E27FC236}">
                <a16:creationId xmlns:a16="http://schemas.microsoft.com/office/drawing/2014/main" xmlns="" id="{9F9D875B-398A-4F3A-BB3C-AD58D25B0687}"/>
              </a:ext>
            </a:extLst>
          </p:cNvPr>
          <p:cNvSpPr>
            <a:spLocks noChangeArrowheads="1"/>
          </p:cNvSpPr>
          <p:nvPr/>
        </p:nvSpPr>
        <p:spPr bwMode="gray">
          <a:xfrm rot="13066181">
            <a:off x="5109709" y="505691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1" name="Oval 90">
            <a:extLst>
              <a:ext uri="{FF2B5EF4-FFF2-40B4-BE49-F238E27FC236}">
                <a16:creationId xmlns:a16="http://schemas.microsoft.com/office/drawing/2014/main" xmlns="" id="{CCA92BB7-AB69-445B-8494-B142DB35F28A}"/>
              </a:ext>
            </a:extLst>
          </p:cNvPr>
          <p:cNvSpPr>
            <a:spLocks noChangeArrowheads="1"/>
          </p:cNvSpPr>
          <p:nvPr/>
        </p:nvSpPr>
        <p:spPr bwMode="gray">
          <a:xfrm rot="13066181">
            <a:off x="5785365" y="506736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2" name="Oval 91">
            <a:extLst>
              <a:ext uri="{FF2B5EF4-FFF2-40B4-BE49-F238E27FC236}">
                <a16:creationId xmlns:a16="http://schemas.microsoft.com/office/drawing/2014/main" xmlns="" id="{65905C74-031C-4233-A4BF-5125AE273381}"/>
              </a:ext>
            </a:extLst>
          </p:cNvPr>
          <p:cNvSpPr>
            <a:spLocks noChangeArrowheads="1"/>
          </p:cNvSpPr>
          <p:nvPr/>
        </p:nvSpPr>
        <p:spPr bwMode="gray">
          <a:xfrm rot="13066181">
            <a:off x="5135737" y="3500310"/>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3" name="Oval 92">
            <a:extLst>
              <a:ext uri="{FF2B5EF4-FFF2-40B4-BE49-F238E27FC236}">
                <a16:creationId xmlns:a16="http://schemas.microsoft.com/office/drawing/2014/main" xmlns="" id="{13EAC626-468E-4D87-9FFD-E1DFF7089A15}"/>
              </a:ext>
            </a:extLst>
          </p:cNvPr>
          <p:cNvSpPr>
            <a:spLocks noChangeArrowheads="1"/>
          </p:cNvSpPr>
          <p:nvPr/>
        </p:nvSpPr>
        <p:spPr bwMode="gray">
          <a:xfrm rot="13066181">
            <a:off x="5792443" y="3492632"/>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4" name="Oval 93">
            <a:extLst>
              <a:ext uri="{FF2B5EF4-FFF2-40B4-BE49-F238E27FC236}">
                <a16:creationId xmlns:a16="http://schemas.microsoft.com/office/drawing/2014/main" xmlns="" id="{4A988306-8804-4AE4-A139-B40CE80D5C5C}"/>
              </a:ext>
            </a:extLst>
          </p:cNvPr>
          <p:cNvSpPr>
            <a:spLocks noChangeArrowheads="1"/>
          </p:cNvSpPr>
          <p:nvPr/>
        </p:nvSpPr>
        <p:spPr bwMode="gray">
          <a:xfrm rot="13066181">
            <a:off x="5112878" y="399638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5" name="Oval 94">
            <a:extLst>
              <a:ext uri="{FF2B5EF4-FFF2-40B4-BE49-F238E27FC236}">
                <a16:creationId xmlns:a16="http://schemas.microsoft.com/office/drawing/2014/main" xmlns="" id="{5121797A-2E19-463B-8974-95F9098AB2A5}"/>
              </a:ext>
            </a:extLst>
          </p:cNvPr>
          <p:cNvSpPr>
            <a:spLocks noChangeArrowheads="1"/>
          </p:cNvSpPr>
          <p:nvPr/>
        </p:nvSpPr>
        <p:spPr bwMode="gray">
          <a:xfrm rot="13066181">
            <a:off x="5788534" y="4006834"/>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6" name="Oval 95">
            <a:extLst>
              <a:ext uri="{FF2B5EF4-FFF2-40B4-BE49-F238E27FC236}">
                <a16:creationId xmlns:a16="http://schemas.microsoft.com/office/drawing/2014/main" xmlns="" id="{1D713D88-54FA-4C12-B6C4-B6356C7EC678}"/>
              </a:ext>
            </a:extLst>
          </p:cNvPr>
          <p:cNvSpPr>
            <a:spLocks noChangeArrowheads="1"/>
          </p:cNvSpPr>
          <p:nvPr/>
        </p:nvSpPr>
        <p:spPr bwMode="gray">
          <a:xfrm rot="13066181">
            <a:off x="5128659" y="2435535"/>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7" name="Oval 96">
            <a:extLst>
              <a:ext uri="{FF2B5EF4-FFF2-40B4-BE49-F238E27FC236}">
                <a16:creationId xmlns:a16="http://schemas.microsoft.com/office/drawing/2014/main" xmlns="" id="{E3BC4CB7-4ADF-496D-934B-98DAA4225302}"/>
              </a:ext>
            </a:extLst>
          </p:cNvPr>
          <p:cNvSpPr>
            <a:spLocks noChangeArrowheads="1"/>
          </p:cNvSpPr>
          <p:nvPr/>
        </p:nvSpPr>
        <p:spPr bwMode="gray">
          <a:xfrm rot="13066181">
            <a:off x="5785365" y="242785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8" name="Oval 97">
            <a:extLst>
              <a:ext uri="{FF2B5EF4-FFF2-40B4-BE49-F238E27FC236}">
                <a16:creationId xmlns:a16="http://schemas.microsoft.com/office/drawing/2014/main" xmlns="" id="{2267E3BA-E507-43B9-BF3A-D2E9C6D2F8E4}"/>
              </a:ext>
            </a:extLst>
          </p:cNvPr>
          <p:cNvSpPr>
            <a:spLocks noChangeArrowheads="1"/>
          </p:cNvSpPr>
          <p:nvPr/>
        </p:nvSpPr>
        <p:spPr bwMode="gray">
          <a:xfrm rot="13066181">
            <a:off x="5105800" y="293160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99" name="Oval 98">
            <a:extLst>
              <a:ext uri="{FF2B5EF4-FFF2-40B4-BE49-F238E27FC236}">
                <a16:creationId xmlns:a16="http://schemas.microsoft.com/office/drawing/2014/main" xmlns="" id="{C29CFA08-63C6-4C32-A5FD-8D4D5339CB18}"/>
              </a:ext>
            </a:extLst>
          </p:cNvPr>
          <p:cNvSpPr>
            <a:spLocks noChangeArrowheads="1"/>
          </p:cNvSpPr>
          <p:nvPr/>
        </p:nvSpPr>
        <p:spPr bwMode="gray">
          <a:xfrm rot="13066181">
            <a:off x="5781456" y="2942059"/>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0" name="Oval 99">
            <a:extLst>
              <a:ext uri="{FF2B5EF4-FFF2-40B4-BE49-F238E27FC236}">
                <a16:creationId xmlns:a16="http://schemas.microsoft.com/office/drawing/2014/main" xmlns="" id="{7BD75FA7-667C-4FF4-A146-402B391250B9}"/>
              </a:ext>
            </a:extLst>
          </p:cNvPr>
          <p:cNvSpPr>
            <a:spLocks noChangeArrowheads="1"/>
          </p:cNvSpPr>
          <p:nvPr/>
        </p:nvSpPr>
        <p:spPr bwMode="gray">
          <a:xfrm rot="13066181">
            <a:off x="6444940" y="4584653"/>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2" name="Oval 101">
            <a:extLst>
              <a:ext uri="{FF2B5EF4-FFF2-40B4-BE49-F238E27FC236}">
                <a16:creationId xmlns:a16="http://schemas.microsoft.com/office/drawing/2014/main" xmlns="" id="{87E86DA8-0252-4E28-8B63-17CA0C5FDFF5}"/>
              </a:ext>
            </a:extLst>
          </p:cNvPr>
          <p:cNvSpPr>
            <a:spLocks noChangeArrowheads="1"/>
          </p:cNvSpPr>
          <p:nvPr/>
        </p:nvSpPr>
        <p:spPr bwMode="gray">
          <a:xfrm rot="13066181">
            <a:off x="6422081" y="508072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4" name="Oval 103">
            <a:extLst>
              <a:ext uri="{FF2B5EF4-FFF2-40B4-BE49-F238E27FC236}">
                <a16:creationId xmlns:a16="http://schemas.microsoft.com/office/drawing/2014/main" xmlns="" id="{E4F9B31D-968A-431A-B77F-DAA98DDB69AC}"/>
              </a:ext>
            </a:extLst>
          </p:cNvPr>
          <p:cNvSpPr>
            <a:spLocks noChangeArrowheads="1"/>
          </p:cNvSpPr>
          <p:nvPr/>
        </p:nvSpPr>
        <p:spPr bwMode="gray">
          <a:xfrm rot="13066181">
            <a:off x="6448109" y="3524127"/>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6" name="Oval 105">
            <a:extLst>
              <a:ext uri="{FF2B5EF4-FFF2-40B4-BE49-F238E27FC236}">
                <a16:creationId xmlns:a16="http://schemas.microsoft.com/office/drawing/2014/main" xmlns="" id="{86645D18-C26E-4EB6-8EDE-C2B5E0627BD9}"/>
              </a:ext>
            </a:extLst>
          </p:cNvPr>
          <p:cNvSpPr>
            <a:spLocks noChangeArrowheads="1"/>
          </p:cNvSpPr>
          <p:nvPr/>
        </p:nvSpPr>
        <p:spPr bwMode="gray">
          <a:xfrm rot="13066181">
            <a:off x="6425250" y="4020201"/>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08" name="Oval 107">
            <a:extLst>
              <a:ext uri="{FF2B5EF4-FFF2-40B4-BE49-F238E27FC236}">
                <a16:creationId xmlns:a16="http://schemas.microsoft.com/office/drawing/2014/main" xmlns="" id="{E18ABF7B-66D8-42B1-825E-19165602203B}"/>
              </a:ext>
            </a:extLst>
          </p:cNvPr>
          <p:cNvSpPr>
            <a:spLocks noChangeArrowheads="1"/>
          </p:cNvSpPr>
          <p:nvPr/>
        </p:nvSpPr>
        <p:spPr bwMode="gray">
          <a:xfrm rot="13066181">
            <a:off x="6441031" y="2459352"/>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10" name="Oval 109">
            <a:extLst>
              <a:ext uri="{FF2B5EF4-FFF2-40B4-BE49-F238E27FC236}">
                <a16:creationId xmlns:a16="http://schemas.microsoft.com/office/drawing/2014/main" xmlns="" id="{E29AFE98-DFB6-483D-ADFB-49D2CCD3601A}"/>
              </a:ext>
            </a:extLst>
          </p:cNvPr>
          <p:cNvSpPr>
            <a:spLocks noChangeArrowheads="1"/>
          </p:cNvSpPr>
          <p:nvPr/>
        </p:nvSpPr>
        <p:spPr bwMode="gray">
          <a:xfrm rot="13066181">
            <a:off x="6418172" y="295542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12" name="Oval 111">
            <a:extLst>
              <a:ext uri="{FF2B5EF4-FFF2-40B4-BE49-F238E27FC236}">
                <a16:creationId xmlns:a16="http://schemas.microsoft.com/office/drawing/2014/main" xmlns="" id="{E85B80A1-A474-4A8C-9EE8-8BFC37C39245}"/>
              </a:ext>
            </a:extLst>
          </p:cNvPr>
          <p:cNvSpPr>
            <a:spLocks noChangeArrowheads="1"/>
          </p:cNvSpPr>
          <p:nvPr/>
        </p:nvSpPr>
        <p:spPr bwMode="gray">
          <a:xfrm rot="13066181">
            <a:off x="6429827" y="5628656"/>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13" name="Oval 112">
            <a:extLst>
              <a:ext uri="{FF2B5EF4-FFF2-40B4-BE49-F238E27FC236}">
                <a16:creationId xmlns:a16="http://schemas.microsoft.com/office/drawing/2014/main" xmlns="" id="{85483247-C106-4D2A-A0D5-1CE435169762}"/>
              </a:ext>
            </a:extLst>
          </p:cNvPr>
          <p:cNvSpPr>
            <a:spLocks noChangeArrowheads="1"/>
          </p:cNvSpPr>
          <p:nvPr/>
        </p:nvSpPr>
        <p:spPr bwMode="gray">
          <a:xfrm rot="13066181">
            <a:off x="6425918" y="6142858"/>
            <a:ext cx="86161" cy="10474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21" name="Text Box 118">
            <a:extLst>
              <a:ext uri="{FF2B5EF4-FFF2-40B4-BE49-F238E27FC236}">
                <a16:creationId xmlns:a16="http://schemas.microsoft.com/office/drawing/2014/main" xmlns="" id="{9FA67987-89DE-4616-B361-E996B20C6EA6}"/>
              </a:ext>
            </a:extLst>
          </p:cNvPr>
          <p:cNvSpPr txBox="1">
            <a:spLocks noChangeArrowheads="1"/>
          </p:cNvSpPr>
          <p:nvPr/>
        </p:nvSpPr>
        <p:spPr bwMode="gray">
          <a:xfrm>
            <a:off x="2659129" y="5399852"/>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dirty="0">
                <a:solidFill>
                  <a:srgbClr val="0066FF"/>
                </a:solidFill>
              </a:rPr>
              <a:t>[0,1]</a:t>
            </a:r>
          </a:p>
        </p:txBody>
      </p:sp>
      <p:sp>
        <p:nvSpPr>
          <p:cNvPr id="122" name="Text Box 120">
            <a:extLst>
              <a:ext uri="{FF2B5EF4-FFF2-40B4-BE49-F238E27FC236}">
                <a16:creationId xmlns:a16="http://schemas.microsoft.com/office/drawing/2014/main" xmlns="" id="{F19F4E9B-7F7E-40D4-BF8D-2A868C39DCEC}"/>
              </a:ext>
            </a:extLst>
          </p:cNvPr>
          <p:cNvSpPr txBox="1">
            <a:spLocks noChangeArrowheads="1"/>
          </p:cNvSpPr>
          <p:nvPr/>
        </p:nvSpPr>
        <p:spPr bwMode="gray">
          <a:xfrm>
            <a:off x="2667067" y="4375914"/>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[0,3]</a:t>
            </a:r>
          </a:p>
        </p:txBody>
      </p:sp>
      <p:sp>
        <p:nvSpPr>
          <p:cNvPr id="123" name="Text Box 122">
            <a:extLst>
              <a:ext uri="{FF2B5EF4-FFF2-40B4-BE49-F238E27FC236}">
                <a16:creationId xmlns:a16="http://schemas.microsoft.com/office/drawing/2014/main" xmlns="" id="{33F1B3FD-25C4-4DB3-A3A4-65AFC33DC036}"/>
              </a:ext>
            </a:extLst>
          </p:cNvPr>
          <p:cNvSpPr txBox="1">
            <a:spLocks noChangeArrowheads="1"/>
          </p:cNvSpPr>
          <p:nvPr/>
        </p:nvSpPr>
        <p:spPr bwMode="gray">
          <a:xfrm>
            <a:off x="2662304" y="3307527"/>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[0,5]</a:t>
            </a:r>
          </a:p>
        </p:txBody>
      </p:sp>
      <p:sp>
        <p:nvSpPr>
          <p:cNvPr id="124" name="Text Box 125">
            <a:extLst>
              <a:ext uri="{FF2B5EF4-FFF2-40B4-BE49-F238E27FC236}">
                <a16:creationId xmlns:a16="http://schemas.microsoft.com/office/drawing/2014/main" xmlns="" id="{BF9E37E4-5CA4-48D0-81F8-7B059F3DF839}"/>
              </a:ext>
            </a:extLst>
          </p:cNvPr>
          <p:cNvSpPr txBox="1">
            <a:spLocks noChangeArrowheads="1"/>
          </p:cNvSpPr>
          <p:nvPr/>
        </p:nvSpPr>
        <p:spPr bwMode="gray">
          <a:xfrm>
            <a:off x="2681354" y="2207389"/>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[0,7]</a:t>
            </a:r>
          </a:p>
        </p:txBody>
      </p:sp>
      <p:sp>
        <p:nvSpPr>
          <p:cNvPr id="125" name="Text Box 112">
            <a:extLst>
              <a:ext uri="{FF2B5EF4-FFF2-40B4-BE49-F238E27FC236}">
                <a16:creationId xmlns:a16="http://schemas.microsoft.com/office/drawing/2014/main" xmlns="" id="{3D3E9A74-77A3-4247-8FF2-69FC55C9D977}"/>
              </a:ext>
            </a:extLst>
          </p:cNvPr>
          <p:cNvSpPr txBox="1">
            <a:spLocks noChangeArrowheads="1"/>
          </p:cNvSpPr>
          <p:nvPr/>
        </p:nvSpPr>
        <p:spPr bwMode="gray">
          <a:xfrm>
            <a:off x="2672715" y="5938838"/>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dirty="0">
                <a:solidFill>
                  <a:srgbClr val="0066FF"/>
                </a:solidFill>
              </a:rPr>
              <a:t>[0,0]</a:t>
            </a:r>
          </a:p>
        </p:txBody>
      </p:sp>
      <p:sp>
        <p:nvSpPr>
          <p:cNvPr id="126" name="Text Box 113">
            <a:extLst>
              <a:ext uri="{FF2B5EF4-FFF2-40B4-BE49-F238E27FC236}">
                <a16:creationId xmlns:a16="http://schemas.microsoft.com/office/drawing/2014/main" xmlns="" id="{6963F0CF-E902-4AD2-9F9F-C3BB6C16FA4F}"/>
              </a:ext>
            </a:extLst>
          </p:cNvPr>
          <p:cNvSpPr txBox="1">
            <a:spLocks noChangeArrowheads="1"/>
          </p:cNvSpPr>
          <p:nvPr/>
        </p:nvSpPr>
        <p:spPr bwMode="gray">
          <a:xfrm>
            <a:off x="3285490" y="5940425"/>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[1,0]</a:t>
            </a:r>
          </a:p>
        </p:txBody>
      </p:sp>
      <p:sp>
        <p:nvSpPr>
          <p:cNvPr id="127" name="Text Box 114">
            <a:extLst>
              <a:ext uri="{FF2B5EF4-FFF2-40B4-BE49-F238E27FC236}">
                <a16:creationId xmlns:a16="http://schemas.microsoft.com/office/drawing/2014/main" xmlns="" id="{43410E4F-A0C7-4A27-8290-AA30ED89FAEC}"/>
              </a:ext>
            </a:extLst>
          </p:cNvPr>
          <p:cNvSpPr txBox="1">
            <a:spLocks noChangeArrowheads="1"/>
          </p:cNvSpPr>
          <p:nvPr/>
        </p:nvSpPr>
        <p:spPr bwMode="gray">
          <a:xfrm>
            <a:off x="3912553" y="5940425"/>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[2,0]</a:t>
            </a:r>
          </a:p>
        </p:txBody>
      </p:sp>
      <p:sp>
        <p:nvSpPr>
          <p:cNvPr id="128" name="Text Box 115">
            <a:extLst>
              <a:ext uri="{FF2B5EF4-FFF2-40B4-BE49-F238E27FC236}">
                <a16:creationId xmlns:a16="http://schemas.microsoft.com/office/drawing/2014/main" xmlns="" id="{C0C2B3DA-6E04-4700-8375-0C176F4CCA50}"/>
              </a:ext>
            </a:extLst>
          </p:cNvPr>
          <p:cNvSpPr txBox="1">
            <a:spLocks noChangeArrowheads="1"/>
          </p:cNvSpPr>
          <p:nvPr/>
        </p:nvSpPr>
        <p:spPr bwMode="gray">
          <a:xfrm>
            <a:off x="4501515" y="5942013"/>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[3,0]</a:t>
            </a:r>
          </a:p>
        </p:txBody>
      </p:sp>
      <p:sp>
        <p:nvSpPr>
          <p:cNvPr id="129" name="Text Box 116">
            <a:extLst>
              <a:ext uri="{FF2B5EF4-FFF2-40B4-BE49-F238E27FC236}">
                <a16:creationId xmlns:a16="http://schemas.microsoft.com/office/drawing/2014/main" xmlns="" id="{85B7DDB6-F565-4F4E-8C50-C6488A20FE13}"/>
              </a:ext>
            </a:extLst>
          </p:cNvPr>
          <p:cNvSpPr txBox="1">
            <a:spLocks noChangeArrowheads="1"/>
          </p:cNvSpPr>
          <p:nvPr/>
        </p:nvSpPr>
        <p:spPr bwMode="gray">
          <a:xfrm>
            <a:off x="5136515" y="5942013"/>
            <a:ext cx="396875" cy="19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[4,0]</a:t>
            </a:r>
          </a:p>
        </p:txBody>
      </p:sp>
      <p:sp>
        <p:nvSpPr>
          <p:cNvPr id="130" name="Text Box 117">
            <a:extLst>
              <a:ext uri="{FF2B5EF4-FFF2-40B4-BE49-F238E27FC236}">
                <a16:creationId xmlns:a16="http://schemas.microsoft.com/office/drawing/2014/main" xmlns="" id="{A897694F-A048-4FA4-ADA9-EE2E82CA09A4}"/>
              </a:ext>
            </a:extLst>
          </p:cNvPr>
          <p:cNvSpPr txBox="1">
            <a:spLocks noChangeArrowheads="1"/>
          </p:cNvSpPr>
          <p:nvPr/>
        </p:nvSpPr>
        <p:spPr bwMode="gray">
          <a:xfrm>
            <a:off x="5757228" y="5943600"/>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[5,0]</a:t>
            </a:r>
          </a:p>
        </p:txBody>
      </p:sp>
      <p:sp>
        <p:nvSpPr>
          <p:cNvPr id="131" name="Text Box 123">
            <a:extLst>
              <a:ext uri="{FF2B5EF4-FFF2-40B4-BE49-F238E27FC236}">
                <a16:creationId xmlns:a16="http://schemas.microsoft.com/office/drawing/2014/main" xmlns="" id="{4DA3A2B8-16F8-4619-8302-702211B142CC}"/>
              </a:ext>
            </a:extLst>
          </p:cNvPr>
          <p:cNvSpPr txBox="1">
            <a:spLocks noChangeArrowheads="1"/>
          </p:cNvSpPr>
          <p:nvPr/>
        </p:nvSpPr>
        <p:spPr bwMode="gray">
          <a:xfrm>
            <a:off x="5166678" y="2174875"/>
            <a:ext cx="396875" cy="19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1600">
                <a:solidFill>
                  <a:srgbClr val="0066FF"/>
                </a:solidFill>
              </a:rPr>
              <a:t>[4,7]</a:t>
            </a:r>
          </a:p>
        </p:txBody>
      </p:sp>
      <p:sp>
        <p:nvSpPr>
          <p:cNvPr id="132" name="Text Box 126">
            <a:extLst>
              <a:ext uri="{FF2B5EF4-FFF2-40B4-BE49-F238E27FC236}">
                <a16:creationId xmlns:a16="http://schemas.microsoft.com/office/drawing/2014/main" xmlns="" id="{E4D6D61C-1A2A-495E-8B07-2326EB03287A}"/>
              </a:ext>
            </a:extLst>
          </p:cNvPr>
          <p:cNvSpPr txBox="1">
            <a:spLocks noChangeArrowheads="1"/>
          </p:cNvSpPr>
          <p:nvPr/>
        </p:nvSpPr>
        <p:spPr bwMode="gray">
          <a:xfrm>
            <a:off x="6620472" y="2031062"/>
            <a:ext cx="118340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bg1"/>
                </a:solidFill>
              </a:rPr>
              <a:t>Pixel Index</a:t>
            </a:r>
            <a:endParaRPr lang="en-US" altLang="en-US" sz="1800" dirty="0">
              <a:solidFill>
                <a:schemeClr val="bg1"/>
              </a:solidFill>
            </a:endParaRPr>
          </a:p>
        </p:txBody>
      </p:sp>
      <p:sp>
        <p:nvSpPr>
          <p:cNvPr id="133" name="Arc 43">
            <a:extLst>
              <a:ext uri="{FF2B5EF4-FFF2-40B4-BE49-F238E27FC236}">
                <a16:creationId xmlns:a16="http://schemas.microsoft.com/office/drawing/2014/main" xmlns="" id="{B41791F8-724D-48FF-AB60-51F705E0A288}"/>
              </a:ext>
            </a:extLst>
          </p:cNvPr>
          <p:cNvSpPr>
            <a:spLocks/>
          </p:cNvSpPr>
          <p:nvPr/>
        </p:nvSpPr>
        <p:spPr bwMode="gray">
          <a:xfrm rot="6294788">
            <a:off x="6171038" y="1410349"/>
            <a:ext cx="554906" cy="2001270"/>
          </a:xfrm>
          <a:custGeom>
            <a:avLst/>
            <a:gdLst>
              <a:gd name="G0" fmla="+- 323 0 0"/>
              <a:gd name="G1" fmla="+- 21600 0 0"/>
              <a:gd name="G2" fmla="+- 21600 0 0"/>
              <a:gd name="T0" fmla="*/ 0 w 21923"/>
              <a:gd name="T1" fmla="*/ 2 h 23646"/>
              <a:gd name="T2" fmla="*/ 21826 w 21923"/>
              <a:gd name="T3" fmla="*/ 23646 h 23646"/>
              <a:gd name="T4" fmla="*/ 323 w 21923"/>
              <a:gd name="T5" fmla="*/ 21600 h 23646"/>
            </a:gdLst>
            <a:ahLst/>
            <a:cxnLst>
              <a:cxn ang="0">
                <a:pos x="T0" y="T1"/>
              </a:cxn>
              <a:cxn ang="0">
                <a:pos x="T2" y="T3"/>
              </a:cxn>
              <a:cxn ang="0">
                <a:pos x="T4" y="T5"/>
              </a:cxn>
            </a:cxnLst>
            <a:rect l="0" t="0" r="r" b="b"/>
            <a:pathLst>
              <a:path w="21923" h="23646" fill="none" extrusionOk="0">
                <a:moveTo>
                  <a:pt x="0" y="2"/>
                </a:moveTo>
                <a:cubicBezTo>
                  <a:pt x="107" y="0"/>
                  <a:pt x="215" y="0"/>
                  <a:pt x="323" y="0"/>
                </a:cubicBezTo>
                <a:cubicBezTo>
                  <a:pt x="12252" y="0"/>
                  <a:pt x="21923" y="9670"/>
                  <a:pt x="21923" y="21600"/>
                </a:cubicBezTo>
                <a:cubicBezTo>
                  <a:pt x="21923" y="22283"/>
                  <a:pt x="21890" y="22965"/>
                  <a:pt x="21825" y="23645"/>
                </a:cubicBezTo>
              </a:path>
              <a:path w="21923" h="23646" stroke="0" extrusionOk="0">
                <a:moveTo>
                  <a:pt x="0" y="2"/>
                </a:moveTo>
                <a:cubicBezTo>
                  <a:pt x="107" y="0"/>
                  <a:pt x="215" y="0"/>
                  <a:pt x="323" y="0"/>
                </a:cubicBezTo>
                <a:cubicBezTo>
                  <a:pt x="12252" y="0"/>
                  <a:pt x="21923" y="9670"/>
                  <a:pt x="21923" y="21600"/>
                </a:cubicBezTo>
                <a:cubicBezTo>
                  <a:pt x="21923" y="22283"/>
                  <a:pt x="21890" y="22965"/>
                  <a:pt x="21825" y="23645"/>
                </a:cubicBezTo>
                <a:lnTo>
                  <a:pt x="323" y="21600"/>
                </a:lnTo>
                <a:close/>
              </a:path>
            </a:pathLst>
          </a:custGeom>
          <a:noFill/>
          <a:ln w="19050">
            <a:solidFill>
              <a:schemeClr val="bg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
        <p:nvSpPr>
          <p:cNvPr id="134" name="Line 11">
            <a:extLst>
              <a:ext uri="{FF2B5EF4-FFF2-40B4-BE49-F238E27FC236}">
                <a16:creationId xmlns:a16="http://schemas.microsoft.com/office/drawing/2014/main" xmlns="" id="{FDFAFFEF-5283-4AC6-829B-0254675B2C6B}"/>
              </a:ext>
            </a:extLst>
          </p:cNvPr>
          <p:cNvSpPr>
            <a:spLocks noChangeShapeType="1"/>
          </p:cNvSpPr>
          <p:nvPr/>
        </p:nvSpPr>
        <p:spPr bwMode="gray">
          <a:xfrm rot="16200000">
            <a:off x="6540265" y="5988022"/>
            <a:ext cx="504751" cy="0"/>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1pPr>
            <a:lvl2pPr marL="4572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2pPr>
            <a:lvl3pPr marL="9144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3pPr>
            <a:lvl4pPr marL="13716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4pPr>
            <a:lvl5pPr marL="1828800" algn="ctr" rtl="0" eaLnBrk="0" fontAlgn="base" hangingPunct="0">
              <a:lnSpc>
                <a:spcPct val="80000"/>
              </a:lnSpc>
              <a:spcBef>
                <a:spcPct val="50000"/>
              </a:spcBef>
              <a:spcAft>
                <a:spcPct val="0"/>
              </a:spcAft>
              <a:defRPr sz="2400" kern="1200">
                <a:solidFill>
                  <a:schemeClr val="bg1"/>
                </a:solidFill>
                <a:latin typeface="Arial" panose="020B0604020202020204" pitchFamily="34" charset="0"/>
                <a:ea typeface="+mn-ea"/>
                <a:cs typeface="+mn-cs"/>
              </a:defRPr>
            </a:lvl5pPr>
            <a:lvl6pPr marL="2286000" algn="l" defTabSz="914400" rtl="0" eaLnBrk="1" latinLnBrk="0" hangingPunct="1">
              <a:defRPr sz="2400" kern="1200">
                <a:solidFill>
                  <a:schemeClr val="bg1"/>
                </a:solidFill>
                <a:latin typeface="Arial" panose="020B0604020202020204" pitchFamily="34" charset="0"/>
                <a:ea typeface="+mn-ea"/>
                <a:cs typeface="+mn-cs"/>
              </a:defRPr>
            </a:lvl6pPr>
            <a:lvl7pPr marL="2743200" algn="l" defTabSz="914400" rtl="0" eaLnBrk="1" latinLnBrk="0" hangingPunct="1">
              <a:defRPr sz="2400" kern="1200">
                <a:solidFill>
                  <a:schemeClr val="bg1"/>
                </a:solidFill>
                <a:latin typeface="Arial" panose="020B0604020202020204" pitchFamily="34" charset="0"/>
                <a:ea typeface="+mn-ea"/>
                <a:cs typeface="+mn-cs"/>
              </a:defRPr>
            </a:lvl7pPr>
            <a:lvl8pPr marL="3200400" algn="l" defTabSz="914400" rtl="0" eaLnBrk="1" latinLnBrk="0" hangingPunct="1">
              <a:defRPr sz="2400" kern="1200">
                <a:solidFill>
                  <a:schemeClr val="bg1"/>
                </a:solidFill>
                <a:latin typeface="Arial" panose="020B0604020202020204" pitchFamily="34" charset="0"/>
                <a:ea typeface="+mn-ea"/>
                <a:cs typeface="+mn-cs"/>
              </a:defRPr>
            </a:lvl8pPr>
            <a:lvl9pPr marL="3657600" algn="l" defTabSz="914400" rtl="0" eaLnBrk="1" latinLnBrk="0" hangingPunct="1">
              <a:defRPr sz="2400" kern="1200">
                <a:solidFill>
                  <a:schemeClr val="bg1"/>
                </a:solidFill>
                <a:latin typeface="Arial" panose="020B0604020202020204" pitchFamily="34" charset="0"/>
                <a:ea typeface="+mn-ea"/>
                <a:cs typeface="+mn-cs"/>
              </a:defRPr>
            </a:lvl9pPr>
          </a:lstStyle>
          <a:p>
            <a:endParaRPr lang="en-US"/>
          </a:p>
        </p:txBody>
      </p:sp>
    </p:spTree>
    <p:extLst>
      <p:ext uri="{BB962C8B-B14F-4D97-AF65-F5344CB8AC3E}">
        <p14:creationId xmlns:p14="http://schemas.microsoft.com/office/powerpoint/2010/main" val="72606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P spid="123" grpId="0"/>
      <p:bldP spid="124" grpId="0"/>
      <p:bldP spid="125" grpId="0"/>
      <p:bldP spid="126" grpId="0"/>
      <p:bldP spid="127" grpId="0"/>
      <p:bldP spid="128" grpId="0"/>
      <p:bldP spid="129" grpId="0"/>
      <p:bldP spid="130" grpId="0"/>
      <p:bldP spid="131" grpId="0"/>
      <p:bldP spid="1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59E4B6-7258-4D24-B687-F933B365A3E5}"/>
              </a:ext>
            </a:extLst>
          </p:cNvPr>
          <p:cNvSpPr>
            <a:spLocks noGrp="1"/>
          </p:cNvSpPr>
          <p:nvPr>
            <p:ph type="title"/>
          </p:nvPr>
        </p:nvSpPr>
        <p:spPr/>
        <p:txBody>
          <a:bodyPr/>
          <a:lstStyle/>
          <a:p>
            <a:r>
              <a:rPr lang="en-US" dirty="0"/>
              <a:t>Digitization</a:t>
            </a:r>
          </a:p>
        </p:txBody>
      </p:sp>
      <p:sp>
        <p:nvSpPr>
          <p:cNvPr id="3" name="Content Placeholder 2">
            <a:extLst>
              <a:ext uri="{FF2B5EF4-FFF2-40B4-BE49-F238E27FC236}">
                <a16:creationId xmlns:a16="http://schemas.microsoft.com/office/drawing/2014/main" xmlns="" id="{52E9FC24-9DE9-4182-AF0F-834835564C5B}"/>
              </a:ext>
            </a:extLst>
          </p:cNvPr>
          <p:cNvSpPr txBox="1">
            <a:spLocks/>
          </p:cNvSpPr>
          <p:nvPr/>
        </p:nvSpPr>
        <p:spPr>
          <a:xfrm>
            <a:off x="628650" y="1825625"/>
            <a:ext cx="74028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Digital image processing implies the discrete nature of images. </a:t>
            </a:r>
          </a:p>
          <a:p>
            <a:r>
              <a:rPr lang="en-US" dirty="0"/>
              <a:t>Values in an image are samples on a pixel (2D) or voxel matrix (3D)</a:t>
            </a:r>
          </a:p>
          <a:p>
            <a:r>
              <a:rPr lang="en-US" dirty="0"/>
              <a:t>Digitization applies to both sampling (resolution) and the value range (quantification)</a:t>
            </a:r>
          </a:p>
        </p:txBody>
      </p:sp>
    </p:spTree>
    <p:extLst>
      <p:ext uri="{BB962C8B-B14F-4D97-AF65-F5344CB8AC3E}">
        <p14:creationId xmlns:p14="http://schemas.microsoft.com/office/powerpoint/2010/main" val="134614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xmlns="" id="{4287F4B1-B718-4BA2-B681-070D255D0DB1}"/>
              </a:ext>
            </a:extLst>
          </p:cNvPr>
          <p:cNvSpPr>
            <a:spLocks noGrp="1"/>
          </p:cNvSpPr>
          <p:nvPr>
            <p:ph type="title"/>
          </p:nvPr>
        </p:nvSpPr>
        <p:spPr/>
        <p:txBody>
          <a:bodyPr/>
          <a:lstStyle/>
          <a:p>
            <a:r>
              <a:rPr lang="en-US" altLang="en-US"/>
              <a:t>Resolution</a:t>
            </a:r>
          </a:p>
        </p:txBody>
      </p:sp>
      <p:sp>
        <p:nvSpPr>
          <p:cNvPr id="16387" name="Rectangle 2">
            <a:extLst>
              <a:ext uri="{FF2B5EF4-FFF2-40B4-BE49-F238E27FC236}">
                <a16:creationId xmlns:a16="http://schemas.microsoft.com/office/drawing/2014/main" xmlns="" id="{3E9AA196-5280-4C96-8D4D-41FB2786F416}"/>
              </a:ext>
            </a:extLst>
          </p:cNvPr>
          <p:cNvSpPr>
            <a:spLocks noChangeArrowheads="1"/>
          </p:cNvSpPr>
          <p:nvPr/>
        </p:nvSpPr>
        <p:spPr bwMode="auto">
          <a:xfrm>
            <a:off x="838200" y="1417638"/>
            <a:ext cx="73914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a:latin typeface="Arial" panose="020B0604020202020204" pitchFamily="34" charset="0"/>
              </a:rPr>
              <a:t>Resolution is the capability of sensor to observe or measure the smallest object clearly with distinct boundaries</a:t>
            </a:r>
            <a:r>
              <a:rPr lang="en-US" altLang="en-US" sz="2400" dirty="0">
                <a:latin typeface="Arial" panose="020B0604020202020204" pitchFamily="34" charset="0"/>
              </a:rPr>
              <a:t>. </a:t>
            </a:r>
            <a:r>
              <a:rPr lang="en-US" altLang="en-US" sz="2400" dirty="0" err="1">
                <a:latin typeface="Arial" panose="020B0604020202020204" pitchFamily="34" charset="0"/>
              </a:rPr>
              <a:t>MicroCT</a:t>
            </a:r>
            <a:r>
              <a:rPr lang="en-US" altLang="en-US" sz="2400" dirty="0">
                <a:latin typeface="Arial" panose="020B0604020202020204" pitchFamily="34" charset="0"/>
              </a:rPr>
              <a:t> scanners have resolutions from sub-micron range to 100s of microns (1000 micron = 1 mm).</a:t>
            </a:r>
          </a:p>
          <a:p>
            <a:pPr>
              <a:spcBef>
                <a:spcPct val="0"/>
              </a:spcBef>
              <a:buFontTx/>
              <a:buNone/>
            </a:pPr>
            <a:endParaRPr lang="en-US" altLang="en-US" sz="2400" dirty="0">
              <a:latin typeface="Arial" panose="020B0604020202020204" pitchFamily="34" charset="0"/>
            </a:endParaRPr>
          </a:p>
          <a:p>
            <a:pPr>
              <a:spcBef>
                <a:spcPct val="0"/>
              </a:spcBef>
              <a:buFontTx/>
              <a:buNone/>
            </a:pPr>
            <a:r>
              <a:rPr lang="en-US" altLang="en-US" sz="2400" b="1" dirty="0">
                <a:latin typeface="Arial" panose="020B0604020202020204" pitchFamily="34" charset="0"/>
              </a:rPr>
              <a:t>Pixel is unit of digital image. </a:t>
            </a:r>
            <a:r>
              <a:rPr lang="en-US" altLang="en-US" sz="2400" dirty="0">
                <a:latin typeface="Arial" panose="020B0604020202020204" pitchFamily="34" charset="0"/>
              </a:rPr>
              <a:t>How big of a physical structure a pixel represents depends on the resolution (i.e. resolution and pixel size are inversely proportional).  </a:t>
            </a:r>
          </a:p>
        </p:txBody>
      </p:sp>
      <p:pic>
        <p:nvPicPr>
          <p:cNvPr id="16388" name="Picture 2" descr="File:Resolution illustration.png">
            <a:extLst>
              <a:ext uri="{FF2B5EF4-FFF2-40B4-BE49-F238E27FC236}">
                <a16:creationId xmlns:a16="http://schemas.microsoft.com/office/drawing/2014/main" xmlns="" id="{48B74959-FFB3-4C75-A193-BFB52755C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5203825"/>
            <a:ext cx="7505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54A8371D-018B-4504-B587-51966139AFC0}"/>
              </a:ext>
            </a:extLst>
          </p:cNvPr>
          <p:cNvSpPr>
            <a:spLocks noGrp="1"/>
          </p:cNvSpPr>
          <p:nvPr>
            <p:ph type="title"/>
          </p:nvPr>
        </p:nvSpPr>
        <p:spPr/>
        <p:txBody>
          <a:bodyPr/>
          <a:lstStyle/>
          <a:p>
            <a:r>
              <a:rPr lang="en-US" altLang="en-US" dirty="0"/>
              <a:t>Resolution in 3D</a:t>
            </a:r>
          </a:p>
        </p:txBody>
      </p:sp>
      <p:sp>
        <p:nvSpPr>
          <p:cNvPr id="17411" name="Rectangle 2">
            <a:extLst>
              <a:ext uri="{FF2B5EF4-FFF2-40B4-BE49-F238E27FC236}">
                <a16:creationId xmlns:a16="http://schemas.microsoft.com/office/drawing/2014/main" xmlns="" id="{22815779-9B93-4979-9172-1AC8DCE20CEE}"/>
              </a:ext>
            </a:extLst>
          </p:cNvPr>
          <p:cNvSpPr>
            <a:spLocks noChangeArrowheads="1"/>
          </p:cNvSpPr>
          <p:nvPr/>
        </p:nvSpPr>
        <p:spPr bwMode="auto">
          <a:xfrm>
            <a:off x="730644" y="1853750"/>
            <a:ext cx="7391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rPr>
              <a:t>Similar to pixel</a:t>
            </a:r>
            <a:r>
              <a:rPr lang="en-US" altLang="en-US" sz="2400" b="1" dirty="0">
                <a:latin typeface="Arial" panose="020B0604020202020204" pitchFamily="34" charset="0"/>
              </a:rPr>
              <a:t>, voxel is a unit of digital volume: </a:t>
            </a:r>
          </a:p>
          <a:p>
            <a:pPr>
              <a:spcBef>
                <a:spcPct val="0"/>
              </a:spcBef>
              <a:buFontTx/>
              <a:buNone/>
            </a:pPr>
            <a:endParaRPr lang="en-US" altLang="en-US" sz="2400" b="1" dirty="0">
              <a:latin typeface="Arial" panose="020B0604020202020204" pitchFamily="34" charset="0"/>
            </a:endParaRPr>
          </a:p>
          <a:p>
            <a:pPr>
              <a:spcBef>
                <a:spcPct val="0"/>
              </a:spcBef>
              <a:buFontTx/>
              <a:buNone/>
            </a:pPr>
            <a:r>
              <a:rPr lang="en-US" altLang="en-US" sz="2400" b="1" dirty="0">
                <a:latin typeface="Arial" panose="020B0604020202020204" pitchFamily="34" charset="0"/>
              </a:rPr>
              <a:t>Resolution in each dimension is not necessarily identical: </a:t>
            </a:r>
            <a:r>
              <a:rPr lang="en-US" altLang="en-US" sz="2400" dirty="0">
                <a:latin typeface="Arial" panose="020B0604020202020204" pitchFamily="34" charset="0"/>
              </a:rPr>
              <a:t>That’s especially true for human imaging, where the sampling in Z is a lot coarser than X and Y (i.e. they take far fewer slices, but within a slice you see everything you need to see in high-detail). In this case the voxels are said to be </a:t>
            </a:r>
            <a:r>
              <a:rPr lang="en-US" altLang="en-US" sz="2400" b="1" dirty="0">
                <a:latin typeface="Arial" panose="020B0604020202020204" pitchFamily="34" charset="0"/>
              </a:rPr>
              <a:t>ANISOTROPIC</a:t>
            </a:r>
            <a:r>
              <a:rPr lang="en-US" altLang="en-US" sz="2400" dirty="0">
                <a:latin typeface="Arial" panose="020B0604020202020204" pitchFamily="34" charset="0"/>
              </a:rPr>
              <a:t>. If all dimensions are identical then the voxels are </a:t>
            </a:r>
            <a:r>
              <a:rPr lang="en-US" altLang="en-US" sz="2400" b="1" dirty="0">
                <a:latin typeface="Arial" panose="020B0604020202020204" pitchFamily="34" charset="0"/>
              </a:rPr>
              <a:t>ISOTROPIC</a:t>
            </a:r>
            <a:endParaRPr lang="en-US" altLang="en-US" sz="2400" dirty="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FDA9C-15AF-4BDE-9A10-60B1A5AC6865}"/>
              </a:ext>
            </a:extLst>
          </p:cNvPr>
          <p:cNvSpPr>
            <a:spLocks noGrp="1"/>
          </p:cNvSpPr>
          <p:nvPr>
            <p:ph type="title"/>
          </p:nvPr>
        </p:nvSpPr>
        <p:spPr/>
        <p:txBody>
          <a:bodyPr/>
          <a:lstStyle/>
          <a:p>
            <a:r>
              <a:rPr lang="en-US" altLang="en-US" dirty="0"/>
              <a:t>3D imaging conceptual workflow</a:t>
            </a:r>
            <a:endParaRPr lang="en-US" dirty="0"/>
          </a:p>
        </p:txBody>
      </p:sp>
      <p:pic>
        <p:nvPicPr>
          <p:cNvPr id="6" name="Picture 2">
            <a:extLst>
              <a:ext uri="{FF2B5EF4-FFF2-40B4-BE49-F238E27FC236}">
                <a16:creationId xmlns:a16="http://schemas.microsoft.com/office/drawing/2014/main" xmlns="" id="{C2A85AC0-EFF8-43F1-B673-0D5D1C2FD67D}"/>
              </a:ext>
            </a:extLst>
          </p:cNvPr>
          <p:cNvPicPr>
            <a:picLocks noChangeAspect="1"/>
          </p:cNvPicPr>
          <p:nvPr/>
        </p:nvPicPr>
        <p:blipFill>
          <a:blip r:embed="rId3">
            <a:extLst>
              <a:ext uri="{28A0092B-C50C-407E-A947-70E740481C1C}">
                <a14:useLocalDpi xmlns:a14="http://schemas.microsoft.com/office/drawing/2010/main" val="0"/>
              </a:ext>
            </a:extLst>
          </a:blip>
          <a:srcRect l="9895" t="53333" r="12917"/>
          <a:stretch>
            <a:fillRect/>
          </a:stretch>
        </p:blipFill>
        <p:spPr bwMode="auto">
          <a:xfrm>
            <a:off x="1069975" y="1600200"/>
            <a:ext cx="6614341" cy="474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807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B8E3F2-D9FA-410A-A37E-DF1554803404}"/>
              </a:ext>
            </a:extLst>
          </p:cNvPr>
          <p:cNvSpPr>
            <a:spLocks noGrp="1"/>
          </p:cNvSpPr>
          <p:nvPr>
            <p:ph type="title"/>
          </p:nvPr>
        </p:nvSpPr>
        <p:spPr/>
        <p:txBody>
          <a:bodyPr/>
          <a:lstStyle/>
          <a:p>
            <a:r>
              <a:rPr lang="en-US" dirty="0"/>
              <a:t>Bits and Bytes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ADE3E422-1381-457E-A71D-4A7226C649BA}"/>
                  </a:ext>
                </a:extLst>
              </p:cNvPr>
              <p:cNvSpPr txBox="1"/>
              <p:nvPr/>
            </p:nvSpPr>
            <p:spPr>
              <a:xfrm>
                <a:off x="793019" y="1626499"/>
                <a:ext cx="821341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A “bit” is the smallest unit of storage, storing either a 0 or 1</a:t>
                </a:r>
              </a:p>
              <a:p>
                <a:pPr marL="285750" indent="-285750">
                  <a:buFont typeface="Arial" panose="020B0604020202020204" pitchFamily="34" charset="0"/>
                  <a:buChar char="•"/>
                </a:pPr>
                <a14:m>
                  <m:oMath xmlns:m="http://schemas.openxmlformats.org/officeDocument/2006/math" xmlns="">
                    <m:r>
                      <a:rPr lang="en-US" sz="2000" b="0" i="1" smtClean="0">
                        <a:latin typeface="Cambria Math" panose="02040503050406030204" pitchFamily="18" charset="0"/>
                      </a:rPr>
                      <m:t>𝑛</m:t>
                    </m:r>
                    <m:r>
                      <a:rPr lang="en-US" sz="2000" b="0" i="1" smtClean="0">
                        <a:latin typeface="Cambria Math" panose="02040503050406030204" pitchFamily="18" charset="0"/>
                      </a:rPr>
                      <m:t> </m:t>
                    </m:r>
                  </m:oMath>
                </a14:m>
                <a:r>
                  <a:rPr lang="en-US" sz="2000" dirty="0"/>
                  <a:t>bits yield </a:t>
                </a:r>
                <a14:m>
                  <m:oMath xmlns:m="http://schemas.openxmlformats.org/officeDocument/2006/math" xmlns="">
                    <m:sSup>
                      <m:sSupPr>
                        <m:ctrlPr>
                          <a:rPr lang="en-US" sz="2000" i="1">
                            <a:latin typeface="Cambria Math" panose="02040503050406030204" pitchFamily="18" charset="0"/>
                          </a:rPr>
                        </m:ctrlPr>
                      </m:sSupPr>
                      <m:e>
                        <m:r>
                          <a:rPr lang="en-US" sz="2000" i="1">
                            <a:latin typeface="Cambria Math" panose="02040503050406030204" pitchFamily="18" charset="0"/>
                          </a:rPr>
                          <m:t>2</m:t>
                        </m:r>
                      </m:e>
                      <m:sup>
                        <m:r>
                          <a:rPr lang="en-US" sz="2000" b="0" i="1" smtClean="0">
                            <a:latin typeface="Cambria Math" panose="02040503050406030204" pitchFamily="18" charset="0"/>
                          </a:rPr>
                          <m:t>𝑛</m:t>
                        </m:r>
                      </m:sup>
                    </m:sSup>
                  </m:oMath>
                </a14:m>
                <a:r>
                  <a:rPr lang="en-US" sz="2000" dirty="0"/>
                  <a:t>distinct patterns</a:t>
                </a:r>
              </a:p>
            </p:txBody>
          </p:sp>
        </mc:Choice>
        <mc:Fallback xmlns="">
          <p:sp>
            <p:nvSpPr>
              <p:cNvPr id="3" name="TextBox 2">
                <a:extLst>
                  <a:ext uri="{FF2B5EF4-FFF2-40B4-BE49-F238E27FC236}">
                    <a16:creationId xmlns:a16="http://schemas.microsoft.com/office/drawing/2014/main" id="{ADE3E422-1381-457E-A71D-4A7226C649BA}"/>
                  </a:ext>
                </a:extLst>
              </p:cNvPr>
              <p:cNvSpPr txBox="1">
                <a:spLocks noRot="1" noChangeAspect="1" noMove="1" noResize="1" noEditPoints="1" noAdjustHandles="1" noChangeArrowheads="1" noChangeShapeType="1" noTextEdit="1"/>
              </p:cNvSpPr>
              <p:nvPr/>
            </p:nvSpPr>
            <p:spPr>
              <a:xfrm>
                <a:off x="793019" y="1626499"/>
                <a:ext cx="8213416" cy="707886"/>
              </a:xfrm>
              <a:prstGeom prst="rect">
                <a:avLst/>
              </a:prstGeom>
              <a:blipFill>
                <a:blip r:embed="rId2"/>
                <a:stretch>
                  <a:fillRect l="-668"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3B99EA07-7DB8-4817-8B98-15647DF6DDEF}"/>
                  </a:ext>
                </a:extLst>
              </p:cNvPr>
              <p:cNvGraphicFramePr>
                <a:graphicFrameLocks noGrp="1"/>
              </p:cNvGraphicFramePr>
              <p:nvPr>
                <p:extLst>
                  <p:ext uri="{D42A27DB-BD31-4B8C-83A1-F6EECF244321}">
                    <p14:modId xmlns:p14="http://schemas.microsoft.com/office/powerpoint/2010/main" val="772345744"/>
                  </p:ext>
                </p:extLst>
              </p:nvPr>
            </p:nvGraphicFramePr>
            <p:xfrm>
              <a:off x="876637" y="2411427"/>
              <a:ext cx="6220077" cy="1738272"/>
            </p:xfrm>
            <a:graphic>
              <a:graphicData uri="http://schemas.openxmlformats.org/drawingml/2006/table">
                <a:tbl>
                  <a:tblPr firstRow="1" bandRow="1">
                    <a:tableStyleId>{5C22544A-7EE6-4342-B048-85BDC9FD1C3A}</a:tableStyleId>
                  </a:tblPr>
                  <a:tblGrid>
                    <a:gridCol w="2073359">
                      <a:extLst>
                        <a:ext uri="{9D8B030D-6E8A-4147-A177-3AD203B41FA5}">
                          <a16:colId xmlns:a16="http://schemas.microsoft.com/office/drawing/2014/main" xmlns="" val="4178282744"/>
                        </a:ext>
                      </a:extLst>
                    </a:gridCol>
                    <a:gridCol w="2073359">
                      <a:extLst>
                        <a:ext uri="{9D8B030D-6E8A-4147-A177-3AD203B41FA5}">
                          <a16:colId xmlns:a16="http://schemas.microsoft.com/office/drawing/2014/main" xmlns="" val="1536213851"/>
                        </a:ext>
                      </a:extLst>
                    </a:gridCol>
                    <a:gridCol w="2073359">
                      <a:extLst>
                        <a:ext uri="{9D8B030D-6E8A-4147-A177-3AD203B41FA5}">
                          <a16:colId xmlns:a16="http://schemas.microsoft.com/office/drawing/2014/main" xmlns="" val="3431984541"/>
                        </a:ext>
                      </a:extLst>
                    </a:gridCol>
                  </a:tblGrid>
                  <a:tr h="366064">
                    <a:tc>
                      <a:txBody>
                        <a:bodyPr/>
                        <a:lstStyle/>
                        <a:p>
                          <a:r>
                            <a:rPr lang="en-US" dirty="0"/>
                            <a:t>Number of bits</a:t>
                          </a:r>
                        </a:p>
                      </a:txBody>
                      <a:tcPr/>
                    </a:tc>
                    <a:tc>
                      <a:txBody>
                        <a:bodyPr/>
                        <a:lstStyle/>
                        <a:p>
                          <a:r>
                            <a:rPr lang="en-US" dirty="0"/>
                            <a:t>Different Patterns</a:t>
                          </a:r>
                        </a:p>
                      </a:txBody>
                      <a:tcPr/>
                    </a:tc>
                    <a:tc>
                      <a:txBody>
                        <a:bodyPr/>
                        <a:lstStyle/>
                        <a:p>
                          <a:r>
                            <a:rPr lang="en-US" dirty="0"/>
                            <a:t>Number of Patterns</a:t>
                          </a:r>
                        </a:p>
                      </a:txBody>
                      <a:tcPr/>
                    </a:tc>
                    <a:extLst>
                      <a:ext uri="{0D108BD9-81ED-4DB2-BD59-A6C34878D82A}">
                        <a16:rowId xmlns:a16="http://schemas.microsoft.com/office/drawing/2014/main" xmlns="" val="2297742763"/>
                      </a:ext>
                    </a:extLst>
                  </a:tr>
                  <a:tr h="366064">
                    <a:tc>
                      <a:txBody>
                        <a:bodyPr/>
                        <a:lstStyle/>
                        <a:p>
                          <a:r>
                            <a:rPr lang="en-US" dirty="0"/>
                            <a:t>1</a:t>
                          </a:r>
                        </a:p>
                      </a:txBody>
                      <a:tcPr/>
                    </a:tc>
                    <a:tc>
                      <a:txBody>
                        <a:bodyPr/>
                        <a:lstStyle/>
                        <a:p>
                          <a:r>
                            <a:rPr lang="en-US" dirty="0"/>
                            <a:t>0, 1</a:t>
                          </a:r>
                        </a:p>
                      </a:txBody>
                      <a:tcPr/>
                    </a:tc>
                    <a:tc>
                      <a:txBody>
                        <a:bodyPr/>
                        <a:lstStyle/>
                        <a:p>
                          <a14:m/>
                          <a:r>
                            <a:rPr lang="en-US" dirty="0"/>
                            <a:t>=2</a:t>
                          </a:r>
                        </a:p>
                      </a:txBody>
                      <a:tcPr/>
                    </a:tc>
                    <a:extLst>
                      <a:ext uri="{0D108BD9-81ED-4DB2-BD59-A6C34878D82A}">
                        <a16:rowId xmlns:a16="http://schemas.microsoft.com/office/drawing/2014/main" xmlns="" val="1168751404"/>
                      </a:ext>
                    </a:extLst>
                  </a:tr>
                  <a:tr h="366064">
                    <a:tc>
                      <a:txBody>
                        <a:bodyPr/>
                        <a:lstStyle/>
                        <a:p>
                          <a:r>
                            <a:rPr lang="en-US" dirty="0"/>
                            <a:t>2</a:t>
                          </a:r>
                        </a:p>
                      </a:txBody>
                      <a:tcPr/>
                    </a:tc>
                    <a:tc>
                      <a:txBody>
                        <a:bodyPr/>
                        <a:lstStyle/>
                        <a:p>
                          <a:r>
                            <a:rPr lang="en-US" dirty="0"/>
                            <a:t>00, 01, 10, 11</a:t>
                          </a:r>
                        </a:p>
                      </a:txBody>
                      <a:tcPr/>
                    </a:tc>
                    <a:tc>
                      <a:txBody>
                        <a:bodyPr/>
                        <a:lstStyle/>
                        <a:p>
                          <a14:m/>
                          <a:r>
                            <a:rPr lang="en-US" dirty="0"/>
                            <a:t>=4</a:t>
                          </a:r>
                        </a:p>
                      </a:txBody>
                      <a:tcPr/>
                    </a:tc>
                    <a:extLst>
                      <a:ext uri="{0D108BD9-81ED-4DB2-BD59-A6C34878D82A}">
                        <a16:rowId xmlns:a16="http://schemas.microsoft.com/office/drawing/2014/main" xmlns="" val="3567186927"/>
                      </a:ext>
                    </a:extLst>
                  </a:tr>
                  <a:tr h="366064">
                    <a:tc>
                      <a:txBody>
                        <a:bodyPr/>
                        <a:lstStyle/>
                        <a:p>
                          <a:r>
                            <a:rPr lang="en-US" dirty="0"/>
                            <a:t>3</a:t>
                          </a:r>
                        </a:p>
                      </a:txBody>
                      <a:tcPr/>
                    </a:tc>
                    <a:tc>
                      <a:txBody>
                        <a:bodyPr/>
                        <a:lstStyle/>
                        <a:p>
                          <a:r>
                            <a:rPr lang="en-US" dirty="0"/>
                            <a:t>000, 001, 010, 011</a:t>
                          </a:r>
                        </a:p>
                        <a:p>
                          <a:r>
                            <a:rPr lang="en-US" dirty="0"/>
                            <a:t>100, 101, 110, 111</a:t>
                          </a:r>
                        </a:p>
                      </a:txBody>
                      <a:tcPr/>
                    </a:tc>
                    <a:tc>
                      <a:txBody>
                        <a:bodyPr/>
                        <a:lstStyle/>
                        <a:p>
                          <a14:m/>
                          <a:r>
                            <a:rPr lang="en-US" dirty="0"/>
                            <a:t>=8</a:t>
                          </a:r>
                        </a:p>
                      </a:txBody>
                      <a:tcPr/>
                    </a:tc>
                    <a:extLst>
                      <a:ext uri="{0D108BD9-81ED-4DB2-BD59-A6C34878D82A}">
                        <a16:rowId xmlns:a16="http://schemas.microsoft.com/office/drawing/2014/main" xmlns="" val="765709826"/>
                      </a:ext>
                    </a:extLst>
                  </a:tr>
                </a:tbl>
              </a:graphicData>
            </a:graphic>
          </p:graphicFrame>
        </mc:Choice>
        <mc:Fallback xmlns="">
          <p:graphicFrame>
            <p:nvGraphicFramePr>
              <p:cNvPr id="4" name="Table 3">
                <a:extLst>
                  <a:ext uri="{FF2B5EF4-FFF2-40B4-BE49-F238E27FC236}">
                    <a16:creationId xmlns:a16="http://schemas.microsoft.com/office/drawing/2014/main" id="{3B99EA07-7DB8-4817-8B98-15647DF6DDEF}"/>
                  </a:ext>
                </a:extLst>
              </p:cNvPr>
              <p:cNvGraphicFramePr>
                <a:graphicFrameLocks noGrp="1"/>
              </p:cNvGraphicFramePr>
              <p:nvPr>
                <p:extLst>
                  <p:ext uri="{D42A27DB-BD31-4B8C-83A1-F6EECF244321}">
                    <p14:modId xmlns:p14="http://schemas.microsoft.com/office/powerpoint/2010/main" val="772345744"/>
                  </p:ext>
                </p:extLst>
              </p:nvPr>
            </p:nvGraphicFramePr>
            <p:xfrm>
              <a:off x="876637" y="2411427"/>
              <a:ext cx="6220077" cy="1738272"/>
            </p:xfrm>
            <a:graphic>
              <a:graphicData uri="http://schemas.openxmlformats.org/drawingml/2006/table">
                <a:tbl>
                  <a:tblPr firstRow="1" bandRow="1">
                    <a:tableStyleId>{5C22544A-7EE6-4342-B048-85BDC9FD1C3A}</a:tableStyleId>
                  </a:tblPr>
                  <a:tblGrid>
                    <a:gridCol w="2073359">
                      <a:extLst>
                        <a:ext uri="{9D8B030D-6E8A-4147-A177-3AD203B41FA5}">
                          <a16:colId xmlns:a16="http://schemas.microsoft.com/office/drawing/2014/main" val="4178282744"/>
                        </a:ext>
                      </a:extLst>
                    </a:gridCol>
                    <a:gridCol w="2073359">
                      <a:extLst>
                        <a:ext uri="{9D8B030D-6E8A-4147-A177-3AD203B41FA5}">
                          <a16:colId xmlns:a16="http://schemas.microsoft.com/office/drawing/2014/main" val="1536213851"/>
                        </a:ext>
                      </a:extLst>
                    </a:gridCol>
                    <a:gridCol w="2073359">
                      <a:extLst>
                        <a:ext uri="{9D8B030D-6E8A-4147-A177-3AD203B41FA5}">
                          <a16:colId xmlns:a16="http://schemas.microsoft.com/office/drawing/2014/main" val="3431984541"/>
                        </a:ext>
                      </a:extLst>
                    </a:gridCol>
                  </a:tblGrid>
                  <a:tr h="366064">
                    <a:tc>
                      <a:txBody>
                        <a:bodyPr/>
                        <a:lstStyle/>
                        <a:p>
                          <a:r>
                            <a:rPr lang="en-US" dirty="0"/>
                            <a:t>Number of bits</a:t>
                          </a:r>
                        </a:p>
                      </a:txBody>
                      <a:tcPr/>
                    </a:tc>
                    <a:tc>
                      <a:txBody>
                        <a:bodyPr/>
                        <a:lstStyle/>
                        <a:p>
                          <a:r>
                            <a:rPr lang="en-US" dirty="0"/>
                            <a:t>Different Patterns</a:t>
                          </a:r>
                        </a:p>
                      </a:txBody>
                      <a:tcPr/>
                    </a:tc>
                    <a:tc>
                      <a:txBody>
                        <a:bodyPr/>
                        <a:lstStyle/>
                        <a:p>
                          <a:r>
                            <a:rPr lang="en-US" dirty="0"/>
                            <a:t>Number of Patterns</a:t>
                          </a:r>
                        </a:p>
                      </a:txBody>
                      <a:tcPr/>
                    </a:tc>
                    <a:extLst>
                      <a:ext uri="{0D108BD9-81ED-4DB2-BD59-A6C34878D82A}">
                        <a16:rowId xmlns:a16="http://schemas.microsoft.com/office/drawing/2014/main" val="2297742763"/>
                      </a:ext>
                    </a:extLst>
                  </a:tr>
                  <a:tr h="366064">
                    <a:tc>
                      <a:txBody>
                        <a:bodyPr/>
                        <a:lstStyle/>
                        <a:p>
                          <a:r>
                            <a:rPr lang="en-US" dirty="0"/>
                            <a:t>1</a:t>
                          </a:r>
                        </a:p>
                      </a:txBody>
                      <a:tcPr/>
                    </a:tc>
                    <a:tc>
                      <a:txBody>
                        <a:bodyPr/>
                        <a:lstStyle/>
                        <a:p>
                          <a:r>
                            <a:rPr lang="en-US" dirty="0"/>
                            <a:t>0, 1</a:t>
                          </a:r>
                        </a:p>
                      </a:txBody>
                      <a:tcPr/>
                    </a:tc>
                    <a:tc>
                      <a:txBody>
                        <a:bodyPr/>
                        <a:lstStyle/>
                        <a:p>
                          <a:endParaRPr lang="en-US"/>
                        </a:p>
                      </a:txBody>
                      <a:tcPr>
                        <a:blipFill>
                          <a:blip r:embed="rId3"/>
                          <a:stretch>
                            <a:fillRect l="-200000" t="-108333" r="-1173" b="-303333"/>
                          </a:stretch>
                        </a:blipFill>
                      </a:tcPr>
                    </a:tc>
                    <a:extLst>
                      <a:ext uri="{0D108BD9-81ED-4DB2-BD59-A6C34878D82A}">
                        <a16:rowId xmlns:a16="http://schemas.microsoft.com/office/drawing/2014/main" val="1168751404"/>
                      </a:ext>
                    </a:extLst>
                  </a:tr>
                  <a:tr h="366064">
                    <a:tc>
                      <a:txBody>
                        <a:bodyPr/>
                        <a:lstStyle/>
                        <a:p>
                          <a:r>
                            <a:rPr lang="en-US" dirty="0"/>
                            <a:t>2</a:t>
                          </a:r>
                        </a:p>
                      </a:txBody>
                      <a:tcPr/>
                    </a:tc>
                    <a:tc>
                      <a:txBody>
                        <a:bodyPr/>
                        <a:lstStyle/>
                        <a:p>
                          <a:r>
                            <a:rPr lang="en-US" dirty="0"/>
                            <a:t>00, 01, 10, 11</a:t>
                          </a:r>
                        </a:p>
                      </a:txBody>
                      <a:tcPr/>
                    </a:tc>
                    <a:tc>
                      <a:txBody>
                        <a:bodyPr/>
                        <a:lstStyle/>
                        <a:p>
                          <a:endParaRPr lang="en-US"/>
                        </a:p>
                      </a:txBody>
                      <a:tcPr>
                        <a:blipFill>
                          <a:blip r:embed="rId3"/>
                          <a:stretch>
                            <a:fillRect l="-200000" t="-204918" r="-1173" b="-198361"/>
                          </a:stretch>
                        </a:blipFill>
                      </a:tcPr>
                    </a:tc>
                    <a:extLst>
                      <a:ext uri="{0D108BD9-81ED-4DB2-BD59-A6C34878D82A}">
                        <a16:rowId xmlns:a16="http://schemas.microsoft.com/office/drawing/2014/main" val="3567186927"/>
                      </a:ext>
                    </a:extLst>
                  </a:tr>
                  <a:tr h="640080">
                    <a:tc>
                      <a:txBody>
                        <a:bodyPr/>
                        <a:lstStyle/>
                        <a:p>
                          <a:r>
                            <a:rPr lang="en-US" dirty="0"/>
                            <a:t>3</a:t>
                          </a:r>
                        </a:p>
                      </a:txBody>
                      <a:tcPr/>
                    </a:tc>
                    <a:tc>
                      <a:txBody>
                        <a:bodyPr/>
                        <a:lstStyle/>
                        <a:p>
                          <a:r>
                            <a:rPr lang="en-US" dirty="0"/>
                            <a:t>000, 001, 010, 011</a:t>
                          </a:r>
                        </a:p>
                        <a:p>
                          <a:r>
                            <a:rPr lang="en-US" dirty="0"/>
                            <a:t>100, 101, 110, 111</a:t>
                          </a:r>
                        </a:p>
                      </a:txBody>
                      <a:tcPr/>
                    </a:tc>
                    <a:tc>
                      <a:txBody>
                        <a:bodyPr/>
                        <a:lstStyle/>
                        <a:p>
                          <a:endParaRPr lang="en-US"/>
                        </a:p>
                      </a:txBody>
                      <a:tcPr>
                        <a:blipFill>
                          <a:blip r:embed="rId3"/>
                          <a:stretch>
                            <a:fillRect l="-200000" t="-177143" r="-1173" b="-15238"/>
                          </a:stretch>
                        </a:blipFill>
                      </a:tcPr>
                    </a:tc>
                    <a:extLst>
                      <a:ext uri="{0D108BD9-81ED-4DB2-BD59-A6C34878D82A}">
                        <a16:rowId xmlns:a16="http://schemas.microsoft.com/office/drawing/2014/main" val="765709826"/>
                      </a:ext>
                    </a:extLst>
                  </a:tr>
                </a:tbl>
              </a:graphicData>
            </a:graphic>
          </p:graphicFrame>
        </mc:Fallback>
      </mc:AlternateContent>
      <p:sp>
        <p:nvSpPr>
          <p:cNvPr id="5" name="TextBox 4">
            <a:extLst>
              <a:ext uri="{FF2B5EF4-FFF2-40B4-BE49-F238E27FC236}">
                <a16:creationId xmlns:a16="http://schemas.microsoft.com/office/drawing/2014/main" xmlns="" id="{627D47FE-0A5D-496D-A306-C4FD3EB29D6F}"/>
              </a:ext>
            </a:extLst>
          </p:cNvPr>
          <p:cNvSpPr txBox="1"/>
          <p:nvPr/>
        </p:nvSpPr>
        <p:spPr>
          <a:xfrm>
            <a:off x="793019" y="4327159"/>
            <a:ext cx="8213416"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One byte = collection of 8 bits</a:t>
            </a:r>
          </a:p>
          <a:p>
            <a:pPr marL="285750" indent="-285750">
              <a:buFont typeface="Arial" panose="020B0604020202020204" pitchFamily="34" charset="0"/>
              <a:buChar char="•"/>
            </a:pPr>
            <a:r>
              <a:rPr lang="en-US" sz="2000" dirty="0"/>
              <a:t>All storage is measured in bytes</a:t>
            </a:r>
          </a:p>
          <a:p>
            <a:pPr marL="742950" lvl="1" indent="-285750">
              <a:buFont typeface="Arial" panose="020B0604020202020204" pitchFamily="34" charset="0"/>
              <a:buChar char="•"/>
            </a:pPr>
            <a:r>
              <a:rPr lang="en-US" sz="2000" dirty="0">
                <a:solidFill>
                  <a:srgbClr val="0070C0"/>
                </a:solidFill>
              </a:rPr>
              <a:t>Kilobyte, KB, ~ 1 thousand bytes</a:t>
            </a:r>
          </a:p>
          <a:p>
            <a:pPr marL="742950" lvl="1" indent="-285750">
              <a:buFont typeface="Arial" panose="020B0604020202020204" pitchFamily="34" charset="0"/>
              <a:buChar char="•"/>
            </a:pPr>
            <a:r>
              <a:rPr lang="en-US" sz="2000" dirty="0">
                <a:solidFill>
                  <a:srgbClr val="0070C0"/>
                </a:solidFill>
              </a:rPr>
              <a:t>Megabyte, MB, ~ 1 million bytes</a:t>
            </a:r>
          </a:p>
          <a:p>
            <a:pPr marL="742950" lvl="1" indent="-285750">
              <a:buFont typeface="Arial" panose="020B0604020202020204" pitchFamily="34" charset="0"/>
              <a:buChar char="•"/>
            </a:pPr>
            <a:r>
              <a:rPr lang="en-US" sz="2000" dirty="0">
                <a:solidFill>
                  <a:srgbClr val="0070C0"/>
                </a:solidFill>
              </a:rPr>
              <a:t>Gigabyte, GB, ~ 1 billion bytes</a:t>
            </a:r>
          </a:p>
          <a:p>
            <a:pPr marL="742950" lvl="1" indent="-285750">
              <a:buFont typeface="Arial" panose="020B0604020202020204" pitchFamily="34" charset="0"/>
              <a:buChar char="•"/>
            </a:pPr>
            <a:r>
              <a:rPr lang="en-US" sz="2000" dirty="0">
                <a:solidFill>
                  <a:srgbClr val="0070C0"/>
                </a:solidFill>
              </a:rPr>
              <a:t>Terabyte, TB, ~ 1 trillion bytes</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651560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9FF402-A81D-45A2-B621-34E47A64F630}"/>
              </a:ext>
            </a:extLst>
          </p:cNvPr>
          <p:cNvSpPr>
            <a:spLocks noGrp="1"/>
          </p:cNvSpPr>
          <p:nvPr>
            <p:ph type="title"/>
          </p:nvPr>
        </p:nvSpPr>
        <p:spPr/>
        <p:txBody>
          <a:bodyPr/>
          <a:lstStyle/>
          <a:p>
            <a:r>
              <a:rPr lang="en-US" dirty="0"/>
              <a:t>Quantization</a:t>
            </a:r>
          </a:p>
        </p:txBody>
      </p:sp>
      <p:sp>
        <p:nvSpPr>
          <p:cNvPr id="3" name="Content Placeholder 2">
            <a:extLst>
              <a:ext uri="{FF2B5EF4-FFF2-40B4-BE49-F238E27FC236}">
                <a16:creationId xmlns:a16="http://schemas.microsoft.com/office/drawing/2014/main" xmlns="" id="{347B94F5-70E3-43D4-9EC5-5350793A7901}"/>
              </a:ext>
            </a:extLst>
          </p:cNvPr>
          <p:cNvSpPr>
            <a:spLocks noGrp="1"/>
          </p:cNvSpPr>
          <p:nvPr>
            <p:ph sz="half" idx="1"/>
          </p:nvPr>
        </p:nvSpPr>
        <p:spPr>
          <a:xfrm>
            <a:off x="628650" y="1825625"/>
            <a:ext cx="7402830" cy="4351338"/>
          </a:xfrm>
        </p:spPr>
        <p:txBody>
          <a:bodyPr/>
          <a:lstStyle/>
          <a:p>
            <a:r>
              <a:rPr lang="en-US" dirty="0"/>
              <a:t>Quantization refers to the digitization of the value range</a:t>
            </a:r>
          </a:p>
          <a:p>
            <a:pPr lvl="1"/>
            <a:r>
              <a:rPr lang="en-US" dirty="0"/>
              <a:t>Grayscale image: 8 bits (256 possible states)</a:t>
            </a:r>
          </a:p>
          <a:p>
            <a:pPr lvl="1"/>
            <a:r>
              <a:rPr lang="en-US" dirty="0"/>
              <a:t>Color image: 24 bits (16,777,216 possible states)</a:t>
            </a:r>
          </a:p>
          <a:p>
            <a:pPr lvl="1"/>
            <a:r>
              <a:rPr lang="en-US" dirty="0"/>
              <a:t>CT scans: 12 bits (4,096 possible states)</a:t>
            </a:r>
          </a:p>
        </p:txBody>
      </p:sp>
      <p:pic>
        <p:nvPicPr>
          <p:cNvPr id="5" name="Picture 4">
            <a:extLst>
              <a:ext uri="{FF2B5EF4-FFF2-40B4-BE49-F238E27FC236}">
                <a16:creationId xmlns:a16="http://schemas.microsoft.com/office/drawing/2014/main" xmlns="" id="{AB53AD99-7970-4A5C-95B2-81E3624F47D8}"/>
              </a:ext>
            </a:extLst>
          </p:cNvPr>
          <p:cNvPicPr>
            <a:picLocks noChangeAspect="1"/>
          </p:cNvPicPr>
          <p:nvPr/>
        </p:nvPicPr>
        <p:blipFill>
          <a:blip r:embed="rId3"/>
          <a:stretch>
            <a:fillRect/>
          </a:stretch>
        </p:blipFill>
        <p:spPr>
          <a:xfrm>
            <a:off x="719170" y="3957195"/>
            <a:ext cx="6353733" cy="2368792"/>
          </a:xfrm>
          <a:prstGeom prst="rect">
            <a:avLst/>
          </a:prstGeom>
        </p:spPr>
      </p:pic>
      <p:sp>
        <p:nvSpPr>
          <p:cNvPr id="6" name="TextBox 5">
            <a:extLst>
              <a:ext uri="{FF2B5EF4-FFF2-40B4-BE49-F238E27FC236}">
                <a16:creationId xmlns:a16="http://schemas.microsoft.com/office/drawing/2014/main" xmlns="" id="{4385F9CF-D0AB-4D8C-A918-F9A1E3AE1B74}"/>
              </a:ext>
            </a:extLst>
          </p:cNvPr>
          <p:cNvSpPr txBox="1"/>
          <p:nvPr/>
        </p:nvSpPr>
        <p:spPr>
          <a:xfrm>
            <a:off x="719170" y="6247248"/>
            <a:ext cx="2400300" cy="369332"/>
          </a:xfrm>
          <a:prstGeom prst="rect">
            <a:avLst/>
          </a:prstGeom>
          <a:noFill/>
        </p:spPr>
        <p:txBody>
          <a:bodyPr wrap="square" rtlCol="0">
            <a:spAutoFit/>
          </a:bodyPr>
          <a:lstStyle/>
          <a:p>
            <a:r>
              <a:rPr lang="en-US" dirty="0"/>
              <a:t>6 bit (64 values)</a:t>
            </a:r>
          </a:p>
        </p:txBody>
      </p:sp>
      <p:sp>
        <p:nvSpPr>
          <p:cNvPr id="7" name="TextBox 6">
            <a:extLst>
              <a:ext uri="{FF2B5EF4-FFF2-40B4-BE49-F238E27FC236}">
                <a16:creationId xmlns:a16="http://schemas.microsoft.com/office/drawing/2014/main" xmlns="" id="{E179EAC9-9A14-44AD-9991-25C8822174E4}"/>
              </a:ext>
            </a:extLst>
          </p:cNvPr>
          <p:cNvSpPr txBox="1"/>
          <p:nvPr/>
        </p:nvSpPr>
        <p:spPr>
          <a:xfrm>
            <a:off x="2894878" y="6270742"/>
            <a:ext cx="2400300" cy="369332"/>
          </a:xfrm>
          <a:prstGeom prst="rect">
            <a:avLst/>
          </a:prstGeom>
          <a:noFill/>
        </p:spPr>
        <p:txBody>
          <a:bodyPr wrap="square" rtlCol="0">
            <a:spAutoFit/>
          </a:bodyPr>
          <a:lstStyle/>
          <a:p>
            <a:r>
              <a:rPr lang="en-US" dirty="0"/>
              <a:t>3 bit (8 values)</a:t>
            </a:r>
          </a:p>
        </p:txBody>
      </p:sp>
      <p:sp>
        <p:nvSpPr>
          <p:cNvPr id="8" name="TextBox 7">
            <a:extLst>
              <a:ext uri="{FF2B5EF4-FFF2-40B4-BE49-F238E27FC236}">
                <a16:creationId xmlns:a16="http://schemas.microsoft.com/office/drawing/2014/main" xmlns="" id="{2799E2B8-0745-47C2-8813-C372968F1270}"/>
              </a:ext>
            </a:extLst>
          </p:cNvPr>
          <p:cNvSpPr txBox="1"/>
          <p:nvPr/>
        </p:nvSpPr>
        <p:spPr>
          <a:xfrm>
            <a:off x="5048973" y="6270742"/>
            <a:ext cx="2400300" cy="369332"/>
          </a:xfrm>
          <a:prstGeom prst="rect">
            <a:avLst/>
          </a:prstGeom>
          <a:noFill/>
        </p:spPr>
        <p:txBody>
          <a:bodyPr wrap="square" rtlCol="0">
            <a:spAutoFit/>
          </a:bodyPr>
          <a:lstStyle/>
          <a:p>
            <a:r>
              <a:rPr lang="en-US" dirty="0"/>
              <a:t>2 bit (4 values)</a:t>
            </a:r>
          </a:p>
        </p:txBody>
      </p:sp>
    </p:spTree>
    <p:extLst>
      <p:ext uri="{BB962C8B-B14F-4D97-AF65-F5344CB8AC3E}">
        <p14:creationId xmlns:p14="http://schemas.microsoft.com/office/powerpoint/2010/main" val="308305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xmlns="" id="{2EFAD0C9-658A-4377-BE15-049810739C70}"/>
              </a:ext>
            </a:extLst>
          </p:cNvPr>
          <p:cNvSpPr>
            <a:spLocks noGrp="1"/>
          </p:cNvSpPr>
          <p:nvPr>
            <p:ph type="title"/>
          </p:nvPr>
        </p:nvSpPr>
        <p:spPr/>
        <p:txBody>
          <a:bodyPr/>
          <a:lstStyle/>
          <a:p>
            <a:r>
              <a:rPr lang="en-US" altLang="en-US" dirty="0"/>
              <a:t>Quantization and image size</a:t>
            </a:r>
          </a:p>
        </p:txBody>
      </p:sp>
      <p:sp>
        <p:nvSpPr>
          <p:cNvPr id="22531" name="TextBox 2">
            <a:extLst>
              <a:ext uri="{FF2B5EF4-FFF2-40B4-BE49-F238E27FC236}">
                <a16:creationId xmlns:a16="http://schemas.microsoft.com/office/drawing/2014/main" xmlns="" id="{D7727165-AE1A-4351-B09D-763BC39E9AEE}"/>
              </a:ext>
            </a:extLst>
          </p:cNvPr>
          <p:cNvSpPr txBox="1">
            <a:spLocks noChangeArrowheads="1"/>
          </p:cNvSpPr>
          <p:nvPr/>
        </p:nvSpPr>
        <p:spPr bwMode="auto">
          <a:xfrm>
            <a:off x="1371600" y="2057400"/>
            <a:ext cx="6324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rPr>
              <a:t>You have a CT scan of a human subject that is </a:t>
            </a:r>
            <a:r>
              <a:rPr lang="en-US" altLang="en-US" sz="2400" b="1" dirty="0">
                <a:latin typeface="Arial" panose="020B0604020202020204" pitchFamily="34" charset="0"/>
              </a:rPr>
              <a:t>256 pixels wide</a:t>
            </a:r>
            <a:r>
              <a:rPr lang="en-US" altLang="en-US" sz="2400" dirty="0">
                <a:latin typeface="Arial" panose="020B0604020202020204" pitchFamily="34" charset="0"/>
              </a:rPr>
              <a:t>, </a:t>
            </a:r>
            <a:r>
              <a:rPr lang="en-US" altLang="en-US" sz="2400" b="1" dirty="0">
                <a:latin typeface="Arial" panose="020B0604020202020204" pitchFamily="34" charset="0"/>
              </a:rPr>
              <a:t>256 pixels high</a:t>
            </a:r>
            <a:r>
              <a:rPr lang="en-US" altLang="en-US" sz="2400" dirty="0">
                <a:latin typeface="Arial" panose="020B0604020202020204" pitchFamily="34" charset="0"/>
              </a:rPr>
              <a:t>, and consists of </a:t>
            </a:r>
            <a:r>
              <a:rPr lang="en-US" altLang="en-US" sz="2400" b="1" dirty="0">
                <a:latin typeface="Arial" panose="020B0604020202020204" pitchFamily="34" charset="0"/>
              </a:rPr>
              <a:t>256 slices </a:t>
            </a:r>
            <a:r>
              <a:rPr lang="en-US" altLang="en-US" sz="2400" dirty="0">
                <a:latin typeface="Arial" panose="020B0604020202020204" pitchFamily="34" charset="0"/>
              </a:rPr>
              <a:t>and the image depth is </a:t>
            </a:r>
            <a:r>
              <a:rPr lang="en-US" altLang="en-US" sz="2400" b="1" dirty="0">
                <a:latin typeface="Arial" panose="020B0604020202020204" pitchFamily="34" charset="0"/>
              </a:rPr>
              <a:t>16 bit</a:t>
            </a:r>
            <a:r>
              <a:rPr lang="en-US" altLang="en-US" sz="2400" dirty="0">
                <a:latin typeface="Arial" panose="020B0604020202020204" pitchFamily="34" charset="0"/>
              </a:rPr>
              <a:t>. </a:t>
            </a:r>
          </a:p>
          <a:p>
            <a:pPr>
              <a:spcBef>
                <a:spcPct val="0"/>
              </a:spcBef>
              <a:buFontTx/>
              <a:buNone/>
            </a:pPr>
            <a:endParaRPr lang="en-US" altLang="en-US" sz="2400" dirty="0">
              <a:latin typeface="Arial" panose="020B0604020202020204" pitchFamily="34" charset="0"/>
            </a:endParaRPr>
          </a:p>
          <a:p>
            <a:pPr>
              <a:spcBef>
                <a:spcPct val="0"/>
              </a:spcBef>
              <a:buFontTx/>
              <a:buNone/>
            </a:pPr>
            <a:r>
              <a:rPr lang="en-US" altLang="en-US" sz="2400" dirty="0">
                <a:latin typeface="Arial" panose="020B0604020202020204" pitchFamily="34" charset="0"/>
              </a:rPr>
              <a:t>How big is this data set?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A9F7C04B-0586-4343-9AC8-836356AD5BCB}"/>
              </a:ext>
            </a:extLst>
          </p:cNvPr>
          <p:cNvSpPr>
            <a:spLocks noGrp="1"/>
          </p:cNvSpPr>
          <p:nvPr>
            <p:ph type="title"/>
          </p:nvPr>
        </p:nvSpPr>
        <p:spPr/>
        <p:txBody>
          <a:bodyPr/>
          <a:lstStyle/>
          <a:p>
            <a:r>
              <a:rPr lang="en-US" altLang="en-US" dirty="0"/>
              <a:t>Quantization and image size</a:t>
            </a:r>
          </a:p>
        </p:txBody>
      </p:sp>
      <p:sp>
        <p:nvSpPr>
          <p:cNvPr id="23555" name="TextBox 2">
            <a:extLst>
              <a:ext uri="{FF2B5EF4-FFF2-40B4-BE49-F238E27FC236}">
                <a16:creationId xmlns:a16="http://schemas.microsoft.com/office/drawing/2014/main" xmlns="" id="{61FCB01B-6B1A-486F-8559-E03E377C1C91}"/>
              </a:ext>
            </a:extLst>
          </p:cNvPr>
          <p:cNvSpPr txBox="1">
            <a:spLocks noChangeArrowheads="1"/>
          </p:cNvSpPr>
          <p:nvPr/>
        </p:nvSpPr>
        <p:spPr bwMode="auto">
          <a:xfrm>
            <a:off x="1371600" y="2057400"/>
            <a:ext cx="6324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Arial" panose="020B0604020202020204" pitchFamily="34" charset="0"/>
              </a:rPr>
              <a:t>You have a CT scan of a human subject that is </a:t>
            </a:r>
            <a:r>
              <a:rPr lang="en-US" altLang="en-US" sz="2400" b="1">
                <a:latin typeface="Arial" panose="020B0604020202020204" pitchFamily="34" charset="0"/>
              </a:rPr>
              <a:t>256 pixels wide</a:t>
            </a:r>
            <a:r>
              <a:rPr lang="en-US" altLang="en-US" sz="2400">
                <a:latin typeface="Arial" panose="020B0604020202020204" pitchFamily="34" charset="0"/>
              </a:rPr>
              <a:t>, </a:t>
            </a:r>
            <a:r>
              <a:rPr lang="en-US" altLang="en-US" sz="2400" b="1">
                <a:latin typeface="Arial" panose="020B0604020202020204" pitchFamily="34" charset="0"/>
              </a:rPr>
              <a:t>256 pixels high</a:t>
            </a:r>
            <a:r>
              <a:rPr lang="en-US" altLang="en-US" sz="2400">
                <a:latin typeface="Arial" panose="020B0604020202020204" pitchFamily="34" charset="0"/>
              </a:rPr>
              <a:t>, and consists of </a:t>
            </a:r>
            <a:r>
              <a:rPr lang="en-US" altLang="en-US" sz="2400" b="1">
                <a:latin typeface="Arial" panose="020B0604020202020204" pitchFamily="34" charset="0"/>
              </a:rPr>
              <a:t>256 slices </a:t>
            </a:r>
            <a:r>
              <a:rPr lang="en-US" altLang="en-US" sz="2400">
                <a:latin typeface="Arial" panose="020B0604020202020204" pitchFamily="34" charset="0"/>
              </a:rPr>
              <a:t>and the image depth is </a:t>
            </a:r>
            <a:r>
              <a:rPr lang="en-US" altLang="en-US" sz="2400" b="1">
                <a:latin typeface="Arial" panose="020B0604020202020204" pitchFamily="34" charset="0"/>
              </a:rPr>
              <a:t>16 bit</a:t>
            </a:r>
            <a:r>
              <a:rPr lang="en-US" altLang="en-US" sz="2400">
                <a:latin typeface="Arial" panose="020B0604020202020204" pitchFamily="34" charset="0"/>
              </a:rPr>
              <a:t>. </a:t>
            </a:r>
          </a:p>
          <a:p>
            <a:pPr>
              <a:spcBef>
                <a:spcPct val="0"/>
              </a:spcBef>
              <a:buFontTx/>
              <a:buNone/>
            </a:pPr>
            <a:endParaRPr lang="en-US" altLang="en-US" sz="2400">
              <a:latin typeface="Arial" panose="020B0604020202020204" pitchFamily="34" charset="0"/>
            </a:endParaRPr>
          </a:p>
          <a:p>
            <a:pPr>
              <a:spcBef>
                <a:spcPct val="0"/>
              </a:spcBef>
              <a:buFontTx/>
              <a:buNone/>
            </a:pPr>
            <a:r>
              <a:rPr lang="en-US" altLang="en-US" sz="2400">
                <a:latin typeface="Arial" panose="020B0604020202020204" pitchFamily="34" charset="0"/>
              </a:rPr>
              <a:t>How big is this data set?</a:t>
            </a:r>
          </a:p>
        </p:txBody>
      </p:sp>
      <p:sp>
        <p:nvSpPr>
          <p:cNvPr id="23556" name="TextBox 3">
            <a:extLst>
              <a:ext uri="{FF2B5EF4-FFF2-40B4-BE49-F238E27FC236}">
                <a16:creationId xmlns:a16="http://schemas.microsoft.com/office/drawing/2014/main" xmlns="" id="{6616C6D1-0D41-4BF9-B597-428F771AD738}"/>
              </a:ext>
            </a:extLst>
          </p:cNvPr>
          <p:cNvSpPr txBox="1">
            <a:spLocks noChangeArrowheads="1"/>
          </p:cNvSpPr>
          <p:nvPr/>
        </p:nvSpPr>
        <p:spPr bwMode="auto">
          <a:xfrm>
            <a:off x="1371600" y="4732336"/>
            <a:ext cx="7368540" cy="83099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rPr>
              <a:t>256 x 256 x 256 x (16/8) = 33,554,432 Bytes </a:t>
            </a:r>
          </a:p>
          <a:p>
            <a:pPr>
              <a:spcBef>
                <a:spcPct val="0"/>
              </a:spcBef>
              <a:buFontTx/>
              <a:buNone/>
            </a:pPr>
            <a:r>
              <a:rPr lang="en-US" altLang="en-US" sz="2400" dirty="0">
                <a:latin typeface="Arial" panose="020B0604020202020204" pitchFamily="34" charset="0"/>
              </a:rPr>
              <a:t>							  ~ 32MB</a:t>
            </a:r>
          </a:p>
        </p:txBody>
      </p:sp>
      <p:sp>
        <p:nvSpPr>
          <p:cNvPr id="4" name="Rectangle 3">
            <a:extLst>
              <a:ext uri="{FF2B5EF4-FFF2-40B4-BE49-F238E27FC236}">
                <a16:creationId xmlns:a16="http://schemas.microsoft.com/office/drawing/2014/main" xmlns="" id="{DCC1BA97-9E18-4EAB-B43E-64581A67498B}"/>
              </a:ext>
            </a:extLst>
          </p:cNvPr>
          <p:cNvSpPr/>
          <p:nvPr/>
        </p:nvSpPr>
        <p:spPr>
          <a:xfrm>
            <a:off x="1371600" y="4311134"/>
            <a:ext cx="2055371" cy="461665"/>
          </a:xfrm>
          <a:prstGeom prst="rect">
            <a:avLst/>
          </a:prstGeom>
        </p:spPr>
        <p:txBody>
          <a:bodyPr wrap="none">
            <a:spAutoFit/>
          </a:bodyPr>
          <a:lstStyle/>
          <a:p>
            <a:r>
              <a:rPr lang="en-US" altLang="en-US" sz="2400" b="1" dirty="0">
                <a:solidFill>
                  <a:srgbClr val="0070C0"/>
                </a:solidFill>
                <a:latin typeface="Arial" panose="020B0604020202020204" pitchFamily="34" charset="0"/>
              </a:rPr>
              <a:t>8 bit = 1 byte</a:t>
            </a:r>
            <a:endParaRPr lang="en-US" sz="2400" dirty="0">
              <a:solidFill>
                <a:srgbClr val="0070C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a:latin typeface="Calibri" charset="0"/>
              </a:rPr>
              <a:t>So what do those mean to me?</a:t>
            </a:r>
          </a:p>
        </p:txBody>
      </p:sp>
      <p:sp>
        <p:nvSpPr>
          <p:cNvPr id="33795" name="TextBox 4"/>
          <p:cNvSpPr txBox="1">
            <a:spLocks noChangeArrowheads="1"/>
          </p:cNvSpPr>
          <p:nvPr/>
        </p:nvSpPr>
        <p:spPr bwMode="auto">
          <a:xfrm>
            <a:off x="217715" y="1499808"/>
            <a:ext cx="7970762" cy="52629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dirty="0" smtClean="0">
                <a:latin typeface="Arial" charset="0"/>
              </a:rPr>
              <a:t>As a general rule, you </a:t>
            </a:r>
            <a:r>
              <a:rPr lang="en-US" sz="2400" dirty="0">
                <a:latin typeface="Arial" charset="0"/>
              </a:rPr>
              <a:t>need at least </a:t>
            </a:r>
            <a:r>
              <a:rPr lang="en-US" sz="2400" b="1" dirty="0">
                <a:latin typeface="Arial" charset="0"/>
              </a:rPr>
              <a:t>4-6 times as large RAM</a:t>
            </a:r>
            <a:r>
              <a:rPr lang="en-US" sz="2400" dirty="0">
                <a:latin typeface="Arial" charset="0"/>
              </a:rPr>
              <a:t> than your dataset</a:t>
            </a:r>
            <a:r>
              <a:rPr lang="en-US" sz="2400" dirty="0" smtClean="0">
                <a:latin typeface="Arial" charset="0"/>
              </a:rPr>
              <a:t>.</a:t>
            </a:r>
          </a:p>
          <a:p>
            <a:endParaRPr lang="en-US" sz="2400" dirty="0">
              <a:latin typeface="Arial" charset="0"/>
            </a:endParaRPr>
          </a:p>
          <a:p>
            <a:r>
              <a:rPr lang="en-US" sz="2400" dirty="0">
                <a:latin typeface="Arial" charset="0"/>
              </a:rPr>
              <a:t>If you want to visualize your dataset in full resolution, you need </a:t>
            </a:r>
            <a:r>
              <a:rPr lang="en-US" sz="2400" b="1" dirty="0">
                <a:latin typeface="Arial" charset="0"/>
              </a:rPr>
              <a:t>a GPU </a:t>
            </a:r>
            <a:r>
              <a:rPr lang="en-US" sz="2400" dirty="0">
                <a:latin typeface="Arial" charset="0"/>
              </a:rPr>
              <a:t>that has at least </a:t>
            </a:r>
            <a:r>
              <a:rPr lang="en-US" sz="2400" b="1" dirty="0">
                <a:latin typeface="Arial" charset="0"/>
              </a:rPr>
              <a:t>1.5 times as large VRAM </a:t>
            </a:r>
            <a:r>
              <a:rPr lang="en-US" sz="2400" dirty="0">
                <a:latin typeface="Arial" charset="0"/>
              </a:rPr>
              <a:t>than your dataset</a:t>
            </a:r>
            <a:r>
              <a:rPr lang="en-US" sz="2400" dirty="0" smtClean="0">
                <a:latin typeface="Arial" charset="0"/>
              </a:rPr>
              <a:t>.</a:t>
            </a:r>
          </a:p>
          <a:p>
            <a:endParaRPr lang="en-US" sz="2400" dirty="0">
              <a:latin typeface="Arial" charset="0"/>
            </a:endParaRPr>
          </a:p>
          <a:p>
            <a:r>
              <a:rPr lang="en-US" sz="2400" dirty="0">
                <a:latin typeface="Arial" charset="0"/>
              </a:rPr>
              <a:t>A typical high-resolution </a:t>
            </a:r>
            <a:r>
              <a:rPr lang="en-US" sz="2400" dirty="0" err="1">
                <a:latin typeface="Arial" charset="0"/>
              </a:rPr>
              <a:t>microCT</a:t>
            </a:r>
            <a:r>
              <a:rPr lang="en-US" sz="2400" dirty="0">
                <a:latin typeface="Arial" charset="0"/>
              </a:rPr>
              <a:t> dataset is </a:t>
            </a:r>
          </a:p>
          <a:p>
            <a:r>
              <a:rPr lang="en-US" sz="2400" b="1" dirty="0">
                <a:latin typeface="Arial" charset="0"/>
              </a:rPr>
              <a:t>1024 x 1024 x 1024 </a:t>
            </a:r>
            <a:r>
              <a:rPr lang="en-US" sz="2400" dirty="0">
                <a:latin typeface="Arial" charset="0"/>
              </a:rPr>
              <a:t>in dimensions. </a:t>
            </a:r>
          </a:p>
          <a:p>
            <a:endParaRPr lang="en-US" sz="2400" dirty="0">
              <a:latin typeface="Arial" charset="0"/>
            </a:endParaRPr>
          </a:p>
          <a:p>
            <a:r>
              <a:rPr lang="en-US" sz="2400" dirty="0">
                <a:latin typeface="Arial" charset="0"/>
              </a:rPr>
              <a:t>If image depth is 8 bit this = </a:t>
            </a:r>
            <a:r>
              <a:rPr lang="en-US" sz="2400" b="1" dirty="0">
                <a:latin typeface="Arial" charset="0"/>
              </a:rPr>
              <a:t>1024MB or </a:t>
            </a:r>
            <a:r>
              <a:rPr lang="en-US" sz="2400" b="1" dirty="0" smtClean="0">
                <a:latin typeface="Arial" charset="0"/>
              </a:rPr>
              <a:t>1GB</a:t>
            </a:r>
            <a:endParaRPr lang="en-US" sz="2400" dirty="0">
              <a:latin typeface="Arial" charset="0"/>
            </a:endParaRPr>
          </a:p>
          <a:p>
            <a:endParaRPr lang="en-US" sz="2400" dirty="0">
              <a:latin typeface="Arial" charset="0"/>
            </a:endParaRPr>
          </a:p>
          <a:p>
            <a:r>
              <a:rPr lang="en-US" sz="2400" dirty="0">
                <a:latin typeface="Arial" charset="0"/>
              </a:rPr>
              <a:t>So in case of 1GB volume, you need at least 6GB of RAM and a GPU with 1.5GB of VRAM. </a:t>
            </a:r>
          </a:p>
        </p:txBody>
      </p:sp>
    </p:spTree>
    <p:extLst>
      <p:ext uri="{BB962C8B-B14F-4D97-AF65-F5344CB8AC3E}">
        <p14:creationId xmlns:p14="http://schemas.microsoft.com/office/powerpoint/2010/main" val="38942263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a:latin typeface="Calibri" charset="0"/>
              </a:rPr>
              <a:t>Memory Limitations:</a:t>
            </a:r>
          </a:p>
        </p:txBody>
      </p:sp>
      <p:sp>
        <p:nvSpPr>
          <p:cNvPr id="3" name="TextBox 2">
            <a:extLst>
              <a:ext uri="{FF2B5EF4-FFF2-40B4-BE49-F238E27FC236}">
                <a16:creationId xmlns:a16="http://schemas.microsoft.com/office/drawing/2014/main" xmlns="" id="{572ADCC2-DF63-4585-AA75-D63556C8BBA2}"/>
              </a:ext>
            </a:extLst>
          </p:cNvPr>
          <p:cNvSpPr txBox="1"/>
          <p:nvPr/>
        </p:nvSpPr>
        <p:spPr>
          <a:xfrm>
            <a:off x="304800" y="1693333"/>
            <a:ext cx="8343295" cy="4154983"/>
          </a:xfrm>
          <a:prstGeom prst="rect">
            <a:avLst/>
          </a:prstGeom>
          <a:noFill/>
          <a:ln>
            <a:noFill/>
          </a:ln>
        </p:spPr>
        <p:txBody>
          <a:bodyPr wrap="square">
            <a:spAutoFit/>
          </a:bodyPr>
          <a:lstStyle>
            <a:lvl1pPr marL="342900" indent="-342900">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buFont typeface="Arial" charset="0"/>
              <a:buChar char="•"/>
            </a:pPr>
            <a:r>
              <a:rPr lang="en-US" sz="2400" b="1" dirty="0"/>
              <a:t>A 32 bit OS can only address 4GB of RAM </a:t>
            </a:r>
            <a:r>
              <a:rPr lang="en-US" sz="2400" dirty="0"/>
              <a:t>regardless of how much physical RAM your computer has. </a:t>
            </a:r>
          </a:p>
          <a:p>
            <a:pPr>
              <a:buFont typeface="Arial" charset="0"/>
              <a:buChar char="•"/>
            </a:pPr>
            <a:endParaRPr lang="en-US" sz="2400" dirty="0"/>
          </a:p>
          <a:p>
            <a:pPr>
              <a:buFont typeface="Arial" charset="0"/>
              <a:buChar char="•"/>
            </a:pPr>
            <a:r>
              <a:rPr lang="en-US" sz="2400" b="1" dirty="0"/>
              <a:t>Memory </a:t>
            </a:r>
            <a:r>
              <a:rPr lang="en-US" sz="2400" b="1" dirty="0" smtClean="0"/>
              <a:t>fragmentation: </a:t>
            </a:r>
            <a:r>
              <a:rPr lang="en-US" sz="2400" dirty="0" smtClean="0"/>
              <a:t>The available </a:t>
            </a:r>
            <a:r>
              <a:rPr lang="en-US" sz="2400" dirty="0"/>
              <a:t>memory </a:t>
            </a:r>
            <a:r>
              <a:rPr lang="en-US" sz="2400" dirty="0" smtClean="0"/>
              <a:t>isn’t contiguous, </a:t>
            </a:r>
            <a:r>
              <a:rPr lang="en-US" sz="2400" dirty="0"/>
              <a:t>but consists of many small fragments. </a:t>
            </a:r>
            <a:r>
              <a:rPr lang="en-US" sz="2400" dirty="0" smtClean="0"/>
              <a:t>This results in out of memory errors the OS reports that the sufficient memory is available. This </a:t>
            </a:r>
            <a:r>
              <a:rPr lang="en-US" sz="2400" dirty="0"/>
              <a:t>was a common issue on Windows </a:t>
            </a:r>
            <a:r>
              <a:rPr lang="en-US" sz="2400" dirty="0" smtClean="0"/>
              <a:t>platforms but has been improving.  </a:t>
            </a:r>
            <a:endParaRPr lang="en-US" sz="2400" dirty="0"/>
          </a:p>
          <a:p>
            <a:pPr>
              <a:buFont typeface="Arial" charset="0"/>
              <a:buChar char="•"/>
            </a:pPr>
            <a:endParaRPr lang="en-US" sz="2400" dirty="0"/>
          </a:p>
          <a:p>
            <a:pPr>
              <a:buFont typeface="Arial" charset="0"/>
              <a:buChar char="•"/>
            </a:pPr>
            <a:endParaRPr lang="en-US" sz="2400" dirty="0"/>
          </a:p>
          <a:p>
            <a:endParaRPr lang="en-US" sz="2400" dirty="0"/>
          </a:p>
        </p:txBody>
      </p:sp>
    </p:spTree>
    <p:extLst>
      <p:ext uri="{BB962C8B-B14F-4D97-AF65-F5344CB8AC3E}">
        <p14:creationId xmlns:p14="http://schemas.microsoft.com/office/powerpoint/2010/main" val="20123879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compression</a:t>
            </a:r>
            <a:endParaRPr lang="en-US" b="1" dirty="0"/>
          </a:p>
        </p:txBody>
      </p:sp>
      <p:sp>
        <p:nvSpPr>
          <p:cNvPr id="3" name="TextBox 2">
            <a:extLst>
              <a:ext uri="{FF2B5EF4-FFF2-40B4-BE49-F238E27FC236}">
                <a16:creationId xmlns:a16="http://schemas.microsoft.com/office/drawing/2014/main" xmlns="" id="{D7727165-AE1A-4351-B09D-763BC39E9AEE}"/>
              </a:ext>
            </a:extLst>
          </p:cNvPr>
          <p:cNvSpPr txBox="1">
            <a:spLocks noChangeArrowheads="1"/>
          </p:cNvSpPr>
          <p:nvPr/>
        </p:nvSpPr>
        <p:spPr bwMode="auto">
          <a:xfrm>
            <a:off x="778933" y="1694543"/>
            <a:ext cx="755468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smtClean="0">
                <a:latin typeface="Arial" panose="020B0604020202020204" pitchFamily="34" charset="0"/>
              </a:rPr>
              <a:t>Goal</a:t>
            </a:r>
            <a:r>
              <a:rPr lang="en-US" altLang="en-US" sz="2400" dirty="0" smtClean="0">
                <a:latin typeface="Arial" panose="020B0604020202020204" pitchFamily="34" charset="0"/>
              </a:rPr>
              <a:t>: Reduce the amount of data required to represent th</a:t>
            </a:r>
            <a:r>
              <a:rPr lang="en-US" altLang="en-US" sz="2400" dirty="0" smtClean="0">
                <a:latin typeface="Arial" panose="020B0604020202020204" pitchFamily="34" charset="0"/>
              </a:rPr>
              <a:t>e information in a digital image</a:t>
            </a:r>
            <a:endParaRPr lang="en-US" altLang="en-US" sz="2400" dirty="0" smtClean="0">
              <a:latin typeface="Arial" panose="020B0604020202020204" pitchFamily="34" charset="0"/>
            </a:endParaRPr>
          </a:p>
          <a:p>
            <a:pPr>
              <a:spcBef>
                <a:spcPct val="0"/>
              </a:spcBef>
              <a:buFontTx/>
              <a:buNone/>
            </a:pPr>
            <a:endParaRPr lang="en-US" altLang="en-US" sz="2400" dirty="0">
              <a:latin typeface="Arial" panose="020B0604020202020204" pitchFamily="34" charset="0"/>
            </a:endParaRPr>
          </a:p>
          <a:p>
            <a:pPr marL="342900" indent="-342900">
              <a:spcBef>
                <a:spcPct val="0"/>
              </a:spcBef>
            </a:pPr>
            <a:r>
              <a:rPr lang="en-US" altLang="en-US" sz="2400" dirty="0" smtClean="0">
                <a:latin typeface="Arial" panose="020B0604020202020204" pitchFamily="34" charset="0"/>
              </a:rPr>
              <a:t>Can be </a:t>
            </a:r>
            <a:r>
              <a:rPr lang="en-US" altLang="en-US" sz="2400" dirty="0" err="1" smtClean="0">
                <a:latin typeface="Arial" panose="020B0604020202020204" pitchFamily="34" charset="0"/>
              </a:rPr>
              <a:t>lossy</a:t>
            </a:r>
            <a:r>
              <a:rPr lang="en-US" altLang="en-US" sz="2400" dirty="0" smtClean="0">
                <a:latin typeface="Arial" panose="020B0604020202020204" pitchFamily="34" charset="0"/>
              </a:rPr>
              <a:t> or lossless</a:t>
            </a:r>
          </a:p>
          <a:p>
            <a:pPr marL="342900" indent="-342900">
              <a:spcBef>
                <a:spcPct val="0"/>
              </a:spcBef>
            </a:pPr>
            <a:r>
              <a:rPr lang="en-US" altLang="en-US" sz="2400" dirty="0" smtClean="0">
                <a:latin typeface="Arial" panose="020B0604020202020204" pitchFamily="34" charset="0"/>
              </a:rPr>
              <a:t>Eliminates redundancy in the data:</a:t>
            </a:r>
            <a:endParaRPr lang="en-US" altLang="en-US" sz="2400" dirty="0">
              <a:latin typeface="Arial" panose="020B0604020202020204" pitchFamily="34" charset="0"/>
            </a:endParaRPr>
          </a:p>
          <a:p>
            <a:pPr marL="1085850" lvl="1" indent="-342900">
              <a:spcBef>
                <a:spcPct val="0"/>
              </a:spcBef>
            </a:pPr>
            <a:r>
              <a:rPr lang="en-US" altLang="en-US" sz="2000" dirty="0" smtClean="0">
                <a:solidFill>
                  <a:srgbClr val="0000FF"/>
                </a:solidFill>
                <a:latin typeface="Arial" panose="020B0604020202020204" pitchFamily="34" charset="0"/>
              </a:rPr>
              <a:t>Coding</a:t>
            </a:r>
            <a:r>
              <a:rPr lang="en-US" altLang="en-US" sz="2000" dirty="0" smtClean="0">
                <a:latin typeface="Arial" panose="020B0604020202020204" pitchFamily="34" charset="0"/>
              </a:rPr>
              <a:t>: optimize number of bits required to code information in image</a:t>
            </a:r>
          </a:p>
          <a:p>
            <a:pPr marL="1085850" lvl="1" indent="-342900">
              <a:spcBef>
                <a:spcPct val="0"/>
              </a:spcBef>
            </a:pPr>
            <a:r>
              <a:rPr lang="en-US" altLang="en-US" sz="2000" dirty="0" err="1" smtClean="0">
                <a:solidFill>
                  <a:srgbClr val="0000FF"/>
                </a:solidFill>
                <a:latin typeface="Arial" panose="020B0604020202020204" pitchFamily="34" charset="0"/>
              </a:rPr>
              <a:t>Interpixel</a:t>
            </a:r>
            <a:r>
              <a:rPr lang="en-US" altLang="en-US" sz="2000" dirty="0" smtClean="0">
                <a:latin typeface="Arial" panose="020B0604020202020204" pitchFamily="34" charset="0"/>
              </a:rPr>
              <a:t>: exploit correlations between neighboring pixels</a:t>
            </a:r>
          </a:p>
          <a:p>
            <a:pPr marL="1085850" lvl="1" indent="-342900">
              <a:spcBef>
                <a:spcPct val="0"/>
              </a:spcBef>
            </a:pPr>
            <a:r>
              <a:rPr lang="en-US" altLang="en-US" sz="2000" dirty="0" err="1" smtClean="0">
                <a:solidFill>
                  <a:srgbClr val="0000FF"/>
                </a:solidFill>
                <a:latin typeface="Arial" panose="020B0604020202020204" pitchFamily="34" charset="0"/>
              </a:rPr>
              <a:t>Psychovisual</a:t>
            </a:r>
            <a:r>
              <a:rPr lang="en-US" altLang="en-US" sz="2000" dirty="0" smtClean="0">
                <a:latin typeface="Arial" panose="020B0604020202020204" pitchFamily="34" charset="0"/>
              </a:rPr>
              <a:t>: discard data that is perceptually insignificant</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71164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p:cNvSpPr>
            <a:spLocks noGrp="1"/>
          </p:cNvSpPr>
          <p:nvPr>
            <p:ph type="title"/>
          </p:nvPr>
        </p:nvSpPr>
        <p:spPr/>
        <p:txBody>
          <a:bodyPr/>
          <a:lstStyle/>
          <a:p>
            <a:r>
              <a:rPr lang="en-US">
                <a:latin typeface="Calibri" charset="0"/>
              </a:rPr>
              <a:t>What format NOT to use?</a:t>
            </a:r>
          </a:p>
        </p:txBody>
      </p:sp>
      <p:sp>
        <p:nvSpPr>
          <p:cNvPr id="27651" name="Content Placeholder 5"/>
          <p:cNvSpPr>
            <a:spLocks noGrp="1"/>
          </p:cNvSpPr>
          <p:nvPr>
            <p:ph idx="1"/>
          </p:nvPr>
        </p:nvSpPr>
        <p:spPr>
          <a:xfrm>
            <a:off x="457200" y="1295400"/>
            <a:ext cx="8229600" cy="4525963"/>
          </a:xfrm>
        </p:spPr>
        <p:txBody>
          <a:bodyPr/>
          <a:lstStyle/>
          <a:p>
            <a:pPr marL="0" indent="0" algn="ctr">
              <a:buFont typeface="Arial" charset="0"/>
              <a:buNone/>
            </a:pPr>
            <a:r>
              <a:rPr lang="en-US" sz="30000" b="1">
                <a:latin typeface="Calibri" charset="0"/>
              </a:rPr>
              <a:t>JPEG </a:t>
            </a:r>
          </a:p>
        </p:txBody>
      </p:sp>
      <p:sp>
        <p:nvSpPr>
          <p:cNvPr id="27652" name="TextBox 1"/>
          <p:cNvSpPr txBox="1">
            <a:spLocks noChangeArrowheads="1"/>
          </p:cNvSpPr>
          <p:nvPr/>
        </p:nvSpPr>
        <p:spPr bwMode="auto">
          <a:xfrm>
            <a:off x="1066800" y="55260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rPr>
              <a:t>Or any other lossy compression format. Why are we doing all this work if we are going to throw them out when we save?</a:t>
            </a:r>
          </a:p>
        </p:txBody>
      </p:sp>
    </p:spTree>
    <p:extLst>
      <p:ext uri="{BB962C8B-B14F-4D97-AF65-F5344CB8AC3E}">
        <p14:creationId xmlns:p14="http://schemas.microsoft.com/office/powerpoint/2010/main" val="98792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7ACA0-FD99-4751-A8FE-7679DB36BE72}"/>
              </a:ext>
            </a:extLst>
          </p:cNvPr>
          <p:cNvSpPr>
            <a:spLocks noGrp="1"/>
          </p:cNvSpPr>
          <p:nvPr>
            <p:ph type="title"/>
          </p:nvPr>
        </p:nvSpPr>
        <p:spPr/>
        <p:txBody>
          <a:bodyPr/>
          <a:lstStyle/>
          <a:p>
            <a:r>
              <a:rPr lang="en-US" dirty="0"/>
              <a:t>Image enhancement</a:t>
            </a:r>
          </a:p>
        </p:txBody>
      </p:sp>
      <p:sp>
        <p:nvSpPr>
          <p:cNvPr id="3" name="Content Placeholder 2">
            <a:extLst>
              <a:ext uri="{FF2B5EF4-FFF2-40B4-BE49-F238E27FC236}">
                <a16:creationId xmlns:a16="http://schemas.microsoft.com/office/drawing/2014/main" xmlns="" id="{BBDC8D03-4971-4064-8795-2A778C83F97D}"/>
              </a:ext>
            </a:extLst>
          </p:cNvPr>
          <p:cNvSpPr>
            <a:spLocks noGrp="1"/>
          </p:cNvSpPr>
          <p:nvPr>
            <p:ph idx="1"/>
          </p:nvPr>
        </p:nvSpPr>
        <p:spPr/>
        <p:txBody>
          <a:bodyPr>
            <a:normAutofit lnSpcReduction="10000"/>
          </a:bodyPr>
          <a:lstStyle/>
          <a:p>
            <a:r>
              <a:rPr lang="en-US" dirty="0"/>
              <a:t>Image enhancements are low-level operations that are preformed without knowledge of the content of an image</a:t>
            </a:r>
          </a:p>
          <a:p>
            <a:r>
              <a:rPr lang="en-US" dirty="0"/>
              <a:t>Why?</a:t>
            </a:r>
          </a:p>
          <a:p>
            <a:pPr lvl="1"/>
            <a:r>
              <a:rPr lang="en-US" dirty="0"/>
              <a:t>Remove noise</a:t>
            </a:r>
          </a:p>
          <a:p>
            <a:pPr lvl="1"/>
            <a:r>
              <a:rPr lang="en-US" dirty="0"/>
              <a:t>Sharpen image, etc.</a:t>
            </a:r>
          </a:p>
          <a:p>
            <a:r>
              <a:rPr lang="en-US" dirty="0"/>
              <a:t>Examples</a:t>
            </a:r>
          </a:p>
          <a:p>
            <a:pPr lvl="1"/>
            <a:r>
              <a:rPr lang="en-US" dirty="0"/>
              <a:t>Histogram transformations</a:t>
            </a:r>
          </a:p>
          <a:p>
            <a:pPr lvl="1"/>
            <a:r>
              <a:rPr lang="en-US" dirty="0"/>
              <a:t>Convolution</a:t>
            </a:r>
          </a:p>
          <a:p>
            <a:pPr lvl="1"/>
            <a:r>
              <a:rPr lang="en-US" dirty="0"/>
              <a:t>Mathematical morphology</a:t>
            </a:r>
          </a:p>
          <a:p>
            <a:pPr lvl="1"/>
            <a:r>
              <a:rPr lang="en-US" dirty="0"/>
              <a:t>Registration</a:t>
            </a:r>
          </a:p>
        </p:txBody>
      </p:sp>
    </p:spTree>
    <p:extLst>
      <p:ext uri="{BB962C8B-B14F-4D97-AF65-F5344CB8AC3E}">
        <p14:creationId xmlns:p14="http://schemas.microsoft.com/office/powerpoint/2010/main" val="1548514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xmlns="" id="{001CE8F4-CC6C-465B-AA4D-E5EF4AD5317D}"/>
              </a:ext>
            </a:extLst>
          </p:cNvPr>
          <p:cNvSpPr>
            <a:spLocks noGrp="1"/>
          </p:cNvSpPr>
          <p:nvPr>
            <p:ph type="title"/>
          </p:nvPr>
        </p:nvSpPr>
        <p:spPr/>
        <p:txBody>
          <a:bodyPr/>
          <a:lstStyle/>
          <a:p>
            <a:r>
              <a:rPr lang="en-US" altLang="en-US"/>
              <a:t>Image Histogram</a:t>
            </a:r>
          </a:p>
        </p:txBody>
      </p:sp>
      <p:sp>
        <p:nvSpPr>
          <p:cNvPr id="26627" name="Rectangle 2">
            <a:extLst>
              <a:ext uri="{FF2B5EF4-FFF2-40B4-BE49-F238E27FC236}">
                <a16:creationId xmlns:a16="http://schemas.microsoft.com/office/drawing/2014/main" xmlns="" id="{BBF8B76E-1485-4DAE-B172-D57B77E7163F}"/>
              </a:ext>
            </a:extLst>
          </p:cNvPr>
          <p:cNvSpPr>
            <a:spLocks noChangeArrowheads="1"/>
          </p:cNvSpPr>
          <p:nvPr/>
        </p:nvSpPr>
        <p:spPr bwMode="auto">
          <a:xfrm>
            <a:off x="914400" y="1447800"/>
            <a:ext cx="784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An image histogram shows the frequency distribution of the pixel values (in this context grayscale) in a digital image. It plots the number of pixels for each tonal value. </a:t>
            </a:r>
          </a:p>
        </p:txBody>
      </p:sp>
      <p:pic>
        <p:nvPicPr>
          <p:cNvPr id="26628" name="Picture 2">
            <a:extLst>
              <a:ext uri="{FF2B5EF4-FFF2-40B4-BE49-F238E27FC236}">
                <a16:creationId xmlns:a16="http://schemas.microsoft.com/office/drawing/2014/main" xmlns="" id="{26A33612-AED8-4485-9CB3-4EE520C8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362" y="2590800"/>
            <a:ext cx="3500564" cy="3606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3">
            <a:extLst>
              <a:ext uri="{FF2B5EF4-FFF2-40B4-BE49-F238E27FC236}">
                <a16:creationId xmlns:a16="http://schemas.microsoft.com/office/drawing/2014/main" xmlns="" id="{F7BE26F2-F1A6-4039-9A40-6B9933464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 y="2590799"/>
            <a:ext cx="2291395" cy="3307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5C4843-5C04-4836-9100-445A740D5239}"/>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FF25EA18-DA4B-4A27-9624-681A155C8B8F}"/>
              </a:ext>
            </a:extLst>
          </p:cNvPr>
          <p:cNvSpPr>
            <a:spLocks noGrp="1"/>
          </p:cNvSpPr>
          <p:nvPr>
            <p:ph idx="1"/>
          </p:nvPr>
        </p:nvSpPr>
        <p:spPr/>
        <p:txBody>
          <a:bodyPr>
            <a:normAutofit fontScale="92500" lnSpcReduction="20000"/>
          </a:bodyPr>
          <a:lstStyle/>
          <a:p>
            <a:r>
              <a:rPr lang="en-US" dirty="0"/>
              <a:t>Image Formation</a:t>
            </a:r>
          </a:p>
          <a:p>
            <a:pPr lvl="1"/>
            <a:r>
              <a:rPr lang="en-US" dirty="0"/>
              <a:t>Coordinate systems</a:t>
            </a:r>
          </a:p>
          <a:p>
            <a:pPr lvl="1"/>
            <a:r>
              <a:rPr lang="en-US" dirty="0"/>
              <a:t>Digitization and quantization</a:t>
            </a:r>
          </a:p>
          <a:p>
            <a:pPr lvl="1"/>
            <a:r>
              <a:rPr lang="en-US" dirty="0"/>
              <a:t>Resolution</a:t>
            </a:r>
          </a:p>
          <a:p>
            <a:r>
              <a:rPr lang="en-US" dirty="0"/>
              <a:t>Image Enhancement</a:t>
            </a:r>
          </a:p>
          <a:p>
            <a:pPr lvl="1"/>
            <a:r>
              <a:rPr lang="en-US" dirty="0"/>
              <a:t>Filtering and transformations</a:t>
            </a:r>
          </a:p>
          <a:p>
            <a:pPr lvl="1"/>
            <a:r>
              <a:rPr lang="en-US" dirty="0"/>
              <a:t>Registration</a:t>
            </a:r>
          </a:p>
          <a:p>
            <a:r>
              <a:rPr lang="en-US" dirty="0"/>
              <a:t>Image Analysis</a:t>
            </a:r>
          </a:p>
          <a:p>
            <a:pPr lvl="1"/>
            <a:r>
              <a:rPr lang="en-US" dirty="0"/>
              <a:t>Segmentation</a:t>
            </a:r>
          </a:p>
          <a:p>
            <a:r>
              <a:rPr lang="en-US" dirty="0"/>
              <a:t>Image Visualization</a:t>
            </a:r>
          </a:p>
          <a:p>
            <a:pPr lvl="1"/>
            <a:r>
              <a:rPr lang="en-US" dirty="0"/>
              <a:t>Surface reconstruction </a:t>
            </a:r>
          </a:p>
          <a:p>
            <a:pPr lvl="1"/>
            <a:r>
              <a:rPr lang="en-US" dirty="0"/>
              <a:t>Display</a:t>
            </a:r>
          </a:p>
          <a:p>
            <a:endParaRPr lang="en-US" dirty="0"/>
          </a:p>
          <a:p>
            <a:pPr lvl="1"/>
            <a:endParaRPr lang="en-US" dirty="0"/>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94895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696FC-B005-4FDD-A235-05FAEF77B665}"/>
              </a:ext>
            </a:extLst>
          </p:cNvPr>
          <p:cNvSpPr>
            <a:spLocks noGrp="1"/>
          </p:cNvSpPr>
          <p:nvPr>
            <p:ph type="title"/>
          </p:nvPr>
        </p:nvSpPr>
        <p:spPr/>
        <p:txBody>
          <a:bodyPr/>
          <a:lstStyle/>
          <a:p>
            <a:r>
              <a:rPr lang="en-US" dirty="0"/>
              <a:t>Histogram transformation</a:t>
            </a:r>
          </a:p>
        </p:txBody>
      </p:sp>
      <p:pic>
        <p:nvPicPr>
          <p:cNvPr id="10" name="Picture 9">
            <a:extLst>
              <a:ext uri="{FF2B5EF4-FFF2-40B4-BE49-F238E27FC236}">
                <a16:creationId xmlns:a16="http://schemas.microsoft.com/office/drawing/2014/main" xmlns="" id="{CCE246EC-0D54-4B21-8285-0A176B952B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060057" y="3022950"/>
            <a:ext cx="6136292" cy="3006959"/>
          </a:xfrm>
          <a:prstGeom prst="rect">
            <a:avLst/>
          </a:prstGeom>
        </p:spPr>
      </p:pic>
      <p:sp>
        <p:nvSpPr>
          <p:cNvPr id="11" name="Content Placeholder 2">
            <a:extLst>
              <a:ext uri="{FF2B5EF4-FFF2-40B4-BE49-F238E27FC236}">
                <a16:creationId xmlns:a16="http://schemas.microsoft.com/office/drawing/2014/main" xmlns="" id="{68F5000A-DC5E-43B9-9D76-E9E38CFEF589}"/>
              </a:ext>
            </a:extLst>
          </p:cNvPr>
          <p:cNvSpPr txBox="1">
            <a:spLocks/>
          </p:cNvSpPr>
          <p:nvPr/>
        </p:nvSpPr>
        <p:spPr>
          <a:xfrm>
            <a:off x="628650" y="1825625"/>
            <a:ext cx="7886700" cy="110369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pixel transforms can be defined using the histogram</a:t>
            </a:r>
          </a:p>
          <a:p>
            <a:r>
              <a:rPr lang="en-US" dirty="0"/>
              <a:t>In this example the gray scale values of the image in (A) are stretched, resulting in the improved contrast in (C)</a:t>
            </a:r>
          </a:p>
        </p:txBody>
      </p:sp>
      <p:sp>
        <p:nvSpPr>
          <p:cNvPr id="13" name="TextBox 12">
            <a:extLst>
              <a:ext uri="{FF2B5EF4-FFF2-40B4-BE49-F238E27FC236}">
                <a16:creationId xmlns:a16="http://schemas.microsoft.com/office/drawing/2014/main" xmlns="" id="{4949DA72-39D1-4AB9-AD6B-341648E2EF08}"/>
              </a:ext>
            </a:extLst>
          </p:cNvPr>
          <p:cNvSpPr txBox="1"/>
          <p:nvPr/>
        </p:nvSpPr>
        <p:spPr>
          <a:xfrm>
            <a:off x="996837" y="5975904"/>
            <a:ext cx="1901627" cy="369332"/>
          </a:xfrm>
          <a:prstGeom prst="rect">
            <a:avLst/>
          </a:prstGeom>
          <a:noFill/>
        </p:spPr>
        <p:txBody>
          <a:bodyPr wrap="square" rtlCol="0">
            <a:spAutoFit/>
          </a:bodyPr>
          <a:lstStyle/>
          <a:p>
            <a:r>
              <a:rPr lang="en-US" dirty="0"/>
              <a:t>A. Original image</a:t>
            </a:r>
          </a:p>
        </p:txBody>
      </p:sp>
      <p:sp>
        <p:nvSpPr>
          <p:cNvPr id="14" name="TextBox 13">
            <a:extLst>
              <a:ext uri="{FF2B5EF4-FFF2-40B4-BE49-F238E27FC236}">
                <a16:creationId xmlns:a16="http://schemas.microsoft.com/office/drawing/2014/main" xmlns="" id="{DC8B83AF-4A28-4D69-8AD6-A06B1A8DC663}"/>
              </a:ext>
            </a:extLst>
          </p:cNvPr>
          <p:cNvSpPr txBox="1"/>
          <p:nvPr/>
        </p:nvSpPr>
        <p:spPr>
          <a:xfrm>
            <a:off x="3115433" y="6022071"/>
            <a:ext cx="2281954" cy="646331"/>
          </a:xfrm>
          <a:prstGeom prst="rect">
            <a:avLst/>
          </a:prstGeom>
          <a:noFill/>
        </p:spPr>
        <p:txBody>
          <a:bodyPr wrap="square" rtlCol="0">
            <a:spAutoFit/>
          </a:bodyPr>
          <a:lstStyle/>
          <a:p>
            <a:r>
              <a:rPr lang="en-US" dirty="0"/>
              <a:t>B. Original and stretched histograms</a:t>
            </a:r>
          </a:p>
        </p:txBody>
      </p:sp>
      <p:sp>
        <p:nvSpPr>
          <p:cNvPr id="15" name="TextBox 14">
            <a:extLst>
              <a:ext uri="{FF2B5EF4-FFF2-40B4-BE49-F238E27FC236}">
                <a16:creationId xmlns:a16="http://schemas.microsoft.com/office/drawing/2014/main" xmlns="" id="{3F3E4DB7-634E-47BE-9FD0-81C4C60F5FB8}"/>
              </a:ext>
            </a:extLst>
          </p:cNvPr>
          <p:cNvSpPr txBox="1"/>
          <p:nvPr/>
        </p:nvSpPr>
        <p:spPr>
          <a:xfrm>
            <a:off x="5161204" y="6029909"/>
            <a:ext cx="2098365" cy="369332"/>
          </a:xfrm>
          <a:prstGeom prst="rect">
            <a:avLst/>
          </a:prstGeom>
          <a:noFill/>
        </p:spPr>
        <p:txBody>
          <a:bodyPr wrap="square" rtlCol="0">
            <a:spAutoFit/>
          </a:bodyPr>
          <a:lstStyle/>
          <a:p>
            <a:r>
              <a:rPr lang="en-US" dirty="0"/>
              <a:t>C. Enhanced image</a:t>
            </a:r>
          </a:p>
        </p:txBody>
      </p:sp>
    </p:spTree>
    <p:extLst>
      <p:ext uri="{BB962C8B-B14F-4D97-AF65-F5344CB8AC3E}">
        <p14:creationId xmlns:p14="http://schemas.microsoft.com/office/powerpoint/2010/main" val="4145445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ADB91-D8F2-4254-8AEE-562809586A2D}"/>
              </a:ext>
            </a:extLst>
          </p:cNvPr>
          <p:cNvSpPr>
            <a:spLocks noGrp="1"/>
          </p:cNvSpPr>
          <p:nvPr>
            <p:ph type="title"/>
          </p:nvPr>
        </p:nvSpPr>
        <p:spPr/>
        <p:txBody>
          <a:bodyPr/>
          <a:lstStyle/>
          <a:p>
            <a:r>
              <a:rPr lang="en-US" dirty="0"/>
              <a:t>Image filtering</a:t>
            </a:r>
          </a:p>
        </p:txBody>
      </p:sp>
      <p:sp>
        <p:nvSpPr>
          <p:cNvPr id="3" name="Rectangle 2">
            <a:extLst>
              <a:ext uri="{FF2B5EF4-FFF2-40B4-BE49-F238E27FC236}">
                <a16:creationId xmlns:a16="http://schemas.microsoft.com/office/drawing/2014/main" xmlns="" id="{89CFF438-ED92-44EB-B6F6-FD6D659AB2C2}"/>
              </a:ext>
            </a:extLst>
          </p:cNvPr>
          <p:cNvSpPr>
            <a:spLocks noChangeArrowheads="1"/>
          </p:cNvSpPr>
          <p:nvPr/>
        </p:nvSpPr>
        <p:spPr bwMode="auto">
          <a:xfrm>
            <a:off x="628650" y="1917138"/>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Modify the intensity values of a pixel based on a function of the intensity values from a local neighborhood around that pixel.</a:t>
            </a:r>
          </a:p>
        </p:txBody>
      </p:sp>
      <p:sp>
        <p:nvSpPr>
          <p:cNvPr id="4" name="Rectangle 3">
            <a:extLst>
              <a:ext uri="{FF2B5EF4-FFF2-40B4-BE49-F238E27FC236}">
                <a16:creationId xmlns:a16="http://schemas.microsoft.com/office/drawing/2014/main" xmlns="" id="{3E555C38-206B-4E29-8AD8-3261775CF1C3}"/>
              </a:ext>
            </a:extLst>
          </p:cNvPr>
          <p:cNvSpPr/>
          <p:nvPr/>
        </p:nvSpPr>
        <p:spPr>
          <a:xfrm>
            <a:off x="1068149" y="2937409"/>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xmlns="" id="{5D408E56-9563-4CEA-89C0-E6C1214E36BB}"/>
              </a:ext>
            </a:extLst>
          </p:cNvPr>
          <p:cNvCxnSpPr/>
          <p:nvPr/>
        </p:nvCxnSpPr>
        <p:spPr>
          <a:xfrm>
            <a:off x="1731696"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xmlns="" id="{DA88FEB0-A075-426C-84B2-EABA290D772C}"/>
              </a:ext>
            </a:extLst>
          </p:cNvPr>
          <p:cNvCxnSpPr/>
          <p:nvPr/>
        </p:nvCxnSpPr>
        <p:spPr>
          <a:xfrm>
            <a:off x="2490998"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C829B9B9-2E22-4D9C-A6A7-13BC41BBBCFB}"/>
              </a:ext>
            </a:extLst>
          </p:cNvPr>
          <p:cNvCxnSpPr>
            <a:cxnSpLocks/>
          </p:cNvCxnSpPr>
          <p:nvPr/>
        </p:nvCxnSpPr>
        <p:spPr>
          <a:xfrm>
            <a:off x="1066801" y="4166049"/>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xmlns="" id="{A947DD81-E510-4609-825D-3AECD946C4D6}"/>
              </a:ext>
            </a:extLst>
          </p:cNvPr>
          <p:cNvCxnSpPr>
            <a:cxnSpLocks/>
          </p:cNvCxnSpPr>
          <p:nvPr/>
        </p:nvCxnSpPr>
        <p:spPr>
          <a:xfrm>
            <a:off x="1068149" y="3518012"/>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xmlns="" id="{C0DEA4E4-1BCF-4C71-B39C-397CC1A41626}"/>
              </a:ext>
            </a:extLst>
          </p:cNvPr>
          <p:cNvSpPr txBox="1"/>
          <p:nvPr/>
        </p:nvSpPr>
        <p:spPr>
          <a:xfrm>
            <a:off x="1246173" y="3034513"/>
            <a:ext cx="347957" cy="369332"/>
          </a:xfrm>
          <a:prstGeom prst="rect">
            <a:avLst/>
          </a:prstGeom>
          <a:noFill/>
        </p:spPr>
        <p:txBody>
          <a:bodyPr wrap="square" rtlCol="0">
            <a:spAutoFit/>
          </a:bodyPr>
          <a:lstStyle/>
          <a:p>
            <a:r>
              <a:rPr lang="en-US" dirty="0"/>
              <a:t>4</a:t>
            </a:r>
          </a:p>
        </p:txBody>
      </p:sp>
      <p:sp>
        <p:nvSpPr>
          <p:cNvPr id="14" name="TextBox 13">
            <a:extLst>
              <a:ext uri="{FF2B5EF4-FFF2-40B4-BE49-F238E27FC236}">
                <a16:creationId xmlns:a16="http://schemas.microsoft.com/office/drawing/2014/main" xmlns="" id="{E0E29D6F-BD6C-4F9A-A2DD-0FC09420D3DA}"/>
              </a:ext>
            </a:extLst>
          </p:cNvPr>
          <p:cNvSpPr txBox="1"/>
          <p:nvPr/>
        </p:nvSpPr>
        <p:spPr>
          <a:xfrm>
            <a:off x="1952202" y="3046885"/>
            <a:ext cx="347957" cy="369332"/>
          </a:xfrm>
          <a:prstGeom prst="rect">
            <a:avLst/>
          </a:prstGeom>
          <a:noFill/>
        </p:spPr>
        <p:txBody>
          <a:bodyPr wrap="square" rtlCol="0">
            <a:spAutoFit/>
          </a:bodyPr>
          <a:lstStyle/>
          <a:p>
            <a:r>
              <a:rPr lang="en-US" dirty="0"/>
              <a:t>2</a:t>
            </a:r>
          </a:p>
        </p:txBody>
      </p:sp>
      <p:sp>
        <p:nvSpPr>
          <p:cNvPr id="15" name="TextBox 14">
            <a:extLst>
              <a:ext uri="{FF2B5EF4-FFF2-40B4-BE49-F238E27FC236}">
                <a16:creationId xmlns:a16="http://schemas.microsoft.com/office/drawing/2014/main" xmlns="" id="{6438EAD9-184F-4AD0-87B2-E1E1C15DA851}"/>
              </a:ext>
            </a:extLst>
          </p:cNvPr>
          <p:cNvSpPr txBox="1"/>
          <p:nvPr/>
        </p:nvSpPr>
        <p:spPr>
          <a:xfrm>
            <a:off x="1898425" y="3657365"/>
            <a:ext cx="442028" cy="369332"/>
          </a:xfrm>
          <a:prstGeom prst="rect">
            <a:avLst/>
          </a:prstGeom>
          <a:noFill/>
        </p:spPr>
        <p:txBody>
          <a:bodyPr wrap="square" rtlCol="0">
            <a:spAutoFit/>
          </a:bodyPr>
          <a:lstStyle/>
          <a:p>
            <a:r>
              <a:rPr lang="en-US" dirty="0"/>
              <a:t>36</a:t>
            </a:r>
          </a:p>
        </p:txBody>
      </p:sp>
      <p:sp>
        <p:nvSpPr>
          <p:cNvPr id="16" name="TextBox 15">
            <a:extLst>
              <a:ext uri="{FF2B5EF4-FFF2-40B4-BE49-F238E27FC236}">
                <a16:creationId xmlns:a16="http://schemas.microsoft.com/office/drawing/2014/main" xmlns="" id="{3FB653CB-92A7-4915-91DD-B82EF49E4320}"/>
              </a:ext>
            </a:extLst>
          </p:cNvPr>
          <p:cNvSpPr txBox="1"/>
          <p:nvPr/>
        </p:nvSpPr>
        <p:spPr>
          <a:xfrm>
            <a:off x="2641544" y="3656250"/>
            <a:ext cx="431820" cy="369332"/>
          </a:xfrm>
          <a:prstGeom prst="rect">
            <a:avLst/>
          </a:prstGeom>
          <a:noFill/>
        </p:spPr>
        <p:txBody>
          <a:bodyPr wrap="square" rtlCol="0">
            <a:spAutoFit/>
          </a:bodyPr>
          <a:lstStyle/>
          <a:p>
            <a:r>
              <a:rPr lang="en-US" dirty="0"/>
              <a:t>41</a:t>
            </a:r>
          </a:p>
        </p:txBody>
      </p:sp>
      <p:sp>
        <p:nvSpPr>
          <p:cNvPr id="17" name="TextBox 16">
            <a:extLst>
              <a:ext uri="{FF2B5EF4-FFF2-40B4-BE49-F238E27FC236}">
                <a16:creationId xmlns:a16="http://schemas.microsoft.com/office/drawing/2014/main" xmlns="" id="{20E49B86-9A1F-4D44-AAF0-9A5E5BBF9F52}"/>
              </a:ext>
            </a:extLst>
          </p:cNvPr>
          <p:cNvSpPr txBox="1"/>
          <p:nvPr/>
        </p:nvSpPr>
        <p:spPr>
          <a:xfrm>
            <a:off x="2641544" y="4284160"/>
            <a:ext cx="431820" cy="369332"/>
          </a:xfrm>
          <a:prstGeom prst="rect">
            <a:avLst/>
          </a:prstGeom>
          <a:noFill/>
        </p:spPr>
        <p:txBody>
          <a:bodyPr wrap="square" rtlCol="0">
            <a:spAutoFit/>
          </a:bodyPr>
          <a:lstStyle/>
          <a:p>
            <a:r>
              <a:rPr lang="en-US" dirty="0"/>
              <a:t>44</a:t>
            </a:r>
          </a:p>
        </p:txBody>
      </p:sp>
      <p:sp>
        <p:nvSpPr>
          <p:cNvPr id="18" name="TextBox 17">
            <a:extLst>
              <a:ext uri="{FF2B5EF4-FFF2-40B4-BE49-F238E27FC236}">
                <a16:creationId xmlns:a16="http://schemas.microsoft.com/office/drawing/2014/main" xmlns="" id="{27DA2BBD-CE07-4CD1-885A-5F6C92E95757}"/>
              </a:ext>
            </a:extLst>
          </p:cNvPr>
          <p:cNvSpPr txBox="1"/>
          <p:nvPr/>
        </p:nvSpPr>
        <p:spPr>
          <a:xfrm>
            <a:off x="1936496" y="4284160"/>
            <a:ext cx="431820" cy="369332"/>
          </a:xfrm>
          <a:prstGeom prst="rect">
            <a:avLst/>
          </a:prstGeom>
          <a:noFill/>
        </p:spPr>
        <p:txBody>
          <a:bodyPr wrap="square" rtlCol="0">
            <a:spAutoFit/>
          </a:bodyPr>
          <a:lstStyle/>
          <a:p>
            <a:r>
              <a:rPr lang="en-US" dirty="0"/>
              <a:t>31</a:t>
            </a:r>
          </a:p>
        </p:txBody>
      </p:sp>
      <p:sp>
        <p:nvSpPr>
          <p:cNvPr id="19" name="TextBox 18">
            <a:extLst>
              <a:ext uri="{FF2B5EF4-FFF2-40B4-BE49-F238E27FC236}">
                <a16:creationId xmlns:a16="http://schemas.microsoft.com/office/drawing/2014/main" xmlns="" id="{63C390AA-2F49-4E4B-95B3-ED9255919C7E}"/>
              </a:ext>
            </a:extLst>
          </p:cNvPr>
          <p:cNvSpPr txBox="1"/>
          <p:nvPr/>
        </p:nvSpPr>
        <p:spPr>
          <a:xfrm>
            <a:off x="2641544" y="3046885"/>
            <a:ext cx="431820" cy="369332"/>
          </a:xfrm>
          <a:prstGeom prst="rect">
            <a:avLst/>
          </a:prstGeom>
          <a:noFill/>
        </p:spPr>
        <p:txBody>
          <a:bodyPr wrap="square" rtlCol="0">
            <a:spAutoFit/>
          </a:bodyPr>
          <a:lstStyle/>
          <a:p>
            <a:r>
              <a:rPr lang="en-US" dirty="0"/>
              <a:t>8</a:t>
            </a:r>
          </a:p>
        </p:txBody>
      </p:sp>
      <p:sp>
        <p:nvSpPr>
          <p:cNvPr id="20" name="TextBox 19">
            <a:extLst>
              <a:ext uri="{FF2B5EF4-FFF2-40B4-BE49-F238E27FC236}">
                <a16:creationId xmlns:a16="http://schemas.microsoft.com/office/drawing/2014/main" xmlns="" id="{2F989CF9-EABF-44D7-9733-F0A35EAA804D}"/>
              </a:ext>
            </a:extLst>
          </p:cNvPr>
          <p:cNvSpPr txBox="1"/>
          <p:nvPr/>
        </p:nvSpPr>
        <p:spPr>
          <a:xfrm>
            <a:off x="1238535" y="4292610"/>
            <a:ext cx="431820"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xmlns="" id="{7D5E7ECB-AFB5-4346-9DE8-78EECCE8A8D1}"/>
              </a:ext>
            </a:extLst>
          </p:cNvPr>
          <p:cNvSpPr txBox="1"/>
          <p:nvPr/>
        </p:nvSpPr>
        <p:spPr>
          <a:xfrm>
            <a:off x="1231093" y="3632180"/>
            <a:ext cx="431820" cy="369332"/>
          </a:xfrm>
          <a:prstGeom prst="rect">
            <a:avLst/>
          </a:prstGeom>
          <a:noFill/>
        </p:spPr>
        <p:txBody>
          <a:bodyPr wrap="square" rtlCol="0">
            <a:spAutoFit/>
          </a:bodyPr>
          <a:lstStyle/>
          <a:p>
            <a:r>
              <a:rPr lang="en-US" dirty="0"/>
              <a:t>4</a:t>
            </a:r>
          </a:p>
        </p:txBody>
      </p:sp>
      <p:sp>
        <p:nvSpPr>
          <p:cNvPr id="22" name="Rectangle 21">
            <a:extLst>
              <a:ext uri="{FF2B5EF4-FFF2-40B4-BE49-F238E27FC236}">
                <a16:creationId xmlns:a16="http://schemas.microsoft.com/office/drawing/2014/main" xmlns="" id="{8957F936-BBA5-4D61-946F-BA4AC934CAED}"/>
              </a:ext>
            </a:extLst>
          </p:cNvPr>
          <p:cNvSpPr/>
          <p:nvPr/>
        </p:nvSpPr>
        <p:spPr>
          <a:xfrm>
            <a:off x="5873469" y="2911784"/>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xmlns="" id="{DEA70FDB-2FE7-4380-AD77-789D85F23F4F}"/>
              </a:ext>
            </a:extLst>
          </p:cNvPr>
          <p:cNvCxnSpPr/>
          <p:nvPr/>
        </p:nvCxnSpPr>
        <p:spPr>
          <a:xfrm>
            <a:off x="6537016"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xmlns="" id="{913CC3ED-9AED-4AD5-9706-9AFAE0BA4929}"/>
              </a:ext>
            </a:extLst>
          </p:cNvPr>
          <p:cNvCxnSpPr/>
          <p:nvPr/>
        </p:nvCxnSpPr>
        <p:spPr>
          <a:xfrm>
            <a:off x="7296318"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xmlns="" id="{7313FEF0-19D9-4640-9025-FFBFEED48507}"/>
              </a:ext>
            </a:extLst>
          </p:cNvPr>
          <p:cNvCxnSpPr>
            <a:cxnSpLocks/>
          </p:cNvCxnSpPr>
          <p:nvPr/>
        </p:nvCxnSpPr>
        <p:spPr>
          <a:xfrm>
            <a:off x="5872121" y="4140424"/>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xmlns="" id="{52CD36E6-E1C8-4215-A0DA-4E693B4288EC}"/>
              </a:ext>
            </a:extLst>
          </p:cNvPr>
          <p:cNvCxnSpPr>
            <a:cxnSpLocks/>
          </p:cNvCxnSpPr>
          <p:nvPr/>
        </p:nvCxnSpPr>
        <p:spPr>
          <a:xfrm>
            <a:off x="5873469" y="3492387"/>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xmlns="" id="{61DDC4D5-0FE6-4B9B-8C3D-539DAC9D4BBB}"/>
              </a:ext>
            </a:extLst>
          </p:cNvPr>
          <p:cNvSpPr txBox="1"/>
          <p:nvPr/>
        </p:nvSpPr>
        <p:spPr>
          <a:xfrm>
            <a:off x="6703745" y="3631740"/>
            <a:ext cx="442028" cy="369332"/>
          </a:xfrm>
          <a:prstGeom prst="rect">
            <a:avLst/>
          </a:prstGeom>
          <a:noFill/>
        </p:spPr>
        <p:txBody>
          <a:bodyPr wrap="square" rtlCol="0">
            <a:spAutoFit/>
          </a:bodyPr>
          <a:lstStyle/>
          <a:p>
            <a:r>
              <a:rPr lang="en-US" dirty="0"/>
              <a:t>19</a:t>
            </a:r>
          </a:p>
        </p:txBody>
      </p:sp>
      <p:sp>
        <p:nvSpPr>
          <p:cNvPr id="28" name="Arrow: Down 27">
            <a:extLst>
              <a:ext uri="{FF2B5EF4-FFF2-40B4-BE49-F238E27FC236}">
                <a16:creationId xmlns:a16="http://schemas.microsoft.com/office/drawing/2014/main" xmlns="" id="{D9685F5A-2BF2-407D-8930-BD6C2AC69EB7}"/>
              </a:ext>
            </a:extLst>
          </p:cNvPr>
          <p:cNvSpPr/>
          <p:nvPr/>
        </p:nvSpPr>
        <p:spPr>
          <a:xfrm rot="16200000">
            <a:off x="3843717" y="3656250"/>
            <a:ext cx="1027688" cy="851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xmlns="" id="{D2F5CF4C-5D20-4736-8D20-D6F3E452DD66}"/>
              </a:ext>
            </a:extLst>
          </p:cNvPr>
          <p:cNvSpPr txBox="1"/>
          <p:nvPr/>
        </p:nvSpPr>
        <p:spPr>
          <a:xfrm>
            <a:off x="3580604" y="3046885"/>
            <a:ext cx="1533563" cy="400110"/>
          </a:xfrm>
          <a:prstGeom prst="rect">
            <a:avLst/>
          </a:prstGeom>
          <a:noFill/>
        </p:spPr>
        <p:txBody>
          <a:bodyPr wrap="square" rtlCol="0">
            <a:spAutoFit/>
          </a:bodyPr>
          <a:lstStyle/>
          <a:p>
            <a:r>
              <a:rPr lang="en-US" dirty="0"/>
              <a:t>Function </a:t>
            </a:r>
            <a:r>
              <a:rPr lang="en-US" sz="2000" i="1" dirty="0"/>
              <a:t>f(x)</a:t>
            </a:r>
            <a:endParaRPr lang="en-US" i="1" dirty="0"/>
          </a:p>
        </p:txBody>
      </p:sp>
    </p:spTree>
    <p:extLst>
      <p:ext uri="{BB962C8B-B14F-4D97-AF65-F5344CB8AC3E}">
        <p14:creationId xmlns:p14="http://schemas.microsoft.com/office/powerpoint/2010/main" val="3544366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ADB91-D8F2-4254-8AEE-562809586A2D}"/>
              </a:ext>
            </a:extLst>
          </p:cNvPr>
          <p:cNvSpPr>
            <a:spLocks noGrp="1"/>
          </p:cNvSpPr>
          <p:nvPr>
            <p:ph type="title"/>
          </p:nvPr>
        </p:nvSpPr>
        <p:spPr/>
        <p:txBody>
          <a:bodyPr/>
          <a:lstStyle/>
          <a:p>
            <a:r>
              <a:rPr lang="en-US" dirty="0"/>
              <a:t>Image filtering</a:t>
            </a:r>
          </a:p>
        </p:txBody>
      </p:sp>
      <p:sp>
        <p:nvSpPr>
          <p:cNvPr id="3" name="Rectangle 2">
            <a:extLst>
              <a:ext uri="{FF2B5EF4-FFF2-40B4-BE49-F238E27FC236}">
                <a16:creationId xmlns:a16="http://schemas.microsoft.com/office/drawing/2014/main" xmlns="" id="{89CFF438-ED92-44EB-B6F6-FD6D659AB2C2}"/>
              </a:ext>
            </a:extLst>
          </p:cNvPr>
          <p:cNvSpPr>
            <a:spLocks noChangeArrowheads="1"/>
          </p:cNvSpPr>
          <p:nvPr/>
        </p:nvSpPr>
        <p:spPr bwMode="auto">
          <a:xfrm>
            <a:off x="628650" y="1917138"/>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Modify the intensity values of a pixel based on a function of the intensity values from a local neighborhood around that pixel.</a:t>
            </a:r>
          </a:p>
        </p:txBody>
      </p:sp>
      <p:sp>
        <p:nvSpPr>
          <p:cNvPr id="4" name="Rectangle 3">
            <a:extLst>
              <a:ext uri="{FF2B5EF4-FFF2-40B4-BE49-F238E27FC236}">
                <a16:creationId xmlns:a16="http://schemas.microsoft.com/office/drawing/2014/main" xmlns="" id="{3E555C38-206B-4E29-8AD8-3261775CF1C3}"/>
              </a:ext>
            </a:extLst>
          </p:cNvPr>
          <p:cNvSpPr/>
          <p:nvPr/>
        </p:nvSpPr>
        <p:spPr>
          <a:xfrm>
            <a:off x="1068149" y="2937409"/>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xmlns="" id="{5D408E56-9563-4CEA-89C0-E6C1214E36BB}"/>
              </a:ext>
            </a:extLst>
          </p:cNvPr>
          <p:cNvCxnSpPr/>
          <p:nvPr/>
        </p:nvCxnSpPr>
        <p:spPr>
          <a:xfrm>
            <a:off x="1731696"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xmlns="" id="{DA88FEB0-A075-426C-84B2-EABA290D772C}"/>
              </a:ext>
            </a:extLst>
          </p:cNvPr>
          <p:cNvCxnSpPr/>
          <p:nvPr/>
        </p:nvCxnSpPr>
        <p:spPr>
          <a:xfrm>
            <a:off x="2490998" y="2937409"/>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C829B9B9-2E22-4D9C-A6A7-13BC41BBBCFB}"/>
              </a:ext>
            </a:extLst>
          </p:cNvPr>
          <p:cNvCxnSpPr>
            <a:cxnSpLocks/>
          </p:cNvCxnSpPr>
          <p:nvPr/>
        </p:nvCxnSpPr>
        <p:spPr>
          <a:xfrm>
            <a:off x="1066801" y="4166049"/>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xmlns="" id="{A947DD81-E510-4609-825D-3AECD946C4D6}"/>
              </a:ext>
            </a:extLst>
          </p:cNvPr>
          <p:cNvCxnSpPr>
            <a:cxnSpLocks/>
          </p:cNvCxnSpPr>
          <p:nvPr/>
        </p:nvCxnSpPr>
        <p:spPr>
          <a:xfrm>
            <a:off x="1068149" y="3518012"/>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xmlns="" id="{C0DEA4E4-1BCF-4C71-B39C-397CC1A41626}"/>
              </a:ext>
            </a:extLst>
          </p:cNvPr>
          <p:cNvSpPr txBox="1"/>
          <p:nvPr/>
        </p:nvSpPr>
        <p:spPr>
          <a:xfrm>
            <a:off x="1246173" y="3034513"/>
            <a:ext cx="347957" cy="369332"/>
          </a:xfrm>
          <a:prstGeom prst="rect">
            <a:avLst/>
          </a:prstGeom>
          <a:noFill/>
        </p:spPr>
        <p:txBody>
          <a:bodyPr wrap="square" rtlCol="0">
            <a:spAutoFit/>
          </a:bodyPr>
          <a:lstStyle/>
          <a:p>
            <a:r>
              <a:rPr lang="en-US" dirty="0"/>
              <a:t>4</a:t>
            </a:r>
          </a:p>
        </p:txBody>
      </p:sp>
      <p:sp>
        <p:nvSpPr>
          <p:cNvPr id="14" name="TextBox 13">
            <a:extLst>
              <a:ext uri="{FF2B5EF4-FFF2-40B4-BE49-F238E27FC236}">
                <a16:creationId xmlns:a16="http://schemas.microsoft.com/office/drawing/2014/main" xmlns="" id="{E0E29D6F-BD6C-4F9A-A2DD-0FC09420D3DA}"/>
              </a:ext>
            </a:extLst>
          </p:cNvPr>
          <p:cNvSpPr txBox="1"/>
          <p:nvPr/>
        </p:nvSpPr>
        <p:spPr>
          <a:xfrm>
            <a:off x="1952202" y="3046885"/>
            <a:ext cx="347957" cy="369332"/>
          </a:xfrm>
          <a:prstGeom prst="rect">
            <a:avLst/>
          </a:prstGeom>
          <a:noFill/>
        </p:spPr>
        <p:txBody>
          <a:bodyPr wrap="square" rtlCol="0">
            <a:spAutoFit/>
          </a:bodyPr>
          <a:lstStyle/>
          <a:p>
            <a:r>
              <a:rPr lang="en-US" dirty="0"/>
              <a:t>2</a:t>
            </a:r>
          </a:p>
        </p:txBody>
      </p:sp>
      <p:sp>
        <p:nvSpPr>
          <p:cNvPr id="15" name="TextBox 14">
            <a:extLst>
              <a:ext uri="{FF2B5EF4-FFF2-40B4-BE49-F238E27FC236}">
                <a16:creationId xmlns:a16="http://schemas.microsoft.com/office/drawing/2014/main" xmlns="" id="{6438EAD9-184F-4AD0-87B2-E1E1C15DA851}"/>
              </a:ext>
            </a:extLst>
          </p:cNvPr>
          <p:cNvSpPr txBox="1"/>
          <p:nvPr/>
        </p:nvSpPr>
        <p:spPr>
          <a:xfrm>
            <a:off x="1898425" y="3657365"/>
            <a:ext cx="442028" cy="369332"/>
          </a:xfrm>
          <a:prstGeom prst="rect">
            <a:avLst/>
          </a:prstGeom>
          <a:noFill/>
        </p:spPr>
        <p:txBody>
          <a:bodyPr wrap="square" rtlCol="0">
            <a:spAutoFit/>
          </a:bodyPr>
          <a:lstStyle/>
          <a:p>
            <a:r>
              <a:rPr lang="en-US" dirty="0"/>
              <a:t>36</a:t>
            </a:r>
          </a:p>
        </p:txBody>
      </p:sp>
      <p:sp>
        <p:nvSpPr>
          <p:cNvPr id="16" name="TextBox 15">
            <a:extLst>
              <a:ext uri="{FF2B5EF4-FFF2-40B4-BE49-F238E27FC236}">
                <a16:creationId xmlns:a16="http://schemas.microsoft.com/office/drawing/2014/main" xmlns="" id="{3FB653CB-92A7-4915-91DD-B82EF49E4320}"/>
              </a:ext>
            </a:extLst>
          </p:cNvPr>
          <p:cNvSpPr txBox="1"/>
          <p:nvPr/>
        </p:nvSpPr>
        <p:spPr>
          <a:xfrm>
            <a:off x="2641544" y="3656250"/>
            <a:ext cx="431820" cy="369332"/>
          </a:xfrm>
          <a:prstGeom prst="rect">
            <a:avLst/>
          </a:prstGeom>
          <a:noFill/>
        </p:spPr>
        <p:txBody>
          <a:bodyPr wrap="square" rtlCol="0">
            <a:spAutoFit/>
          </a:bodyPr>
          <a:lstStyle/>
          <a:p>
            <a:r>
              <a:rPr lang="en-US" dirty="0"/>
              <a:t>41</a:t>
            </a:r>
          </a:p>
        </p:txBody>
      </p:sp>
      <p:sp>
        <p:nvSpPr>
          <p:cNvPr id="17" name="TextBox 16">
            <a:extLst>
              <a:ext uri="{FF2B5EF4-FFF2-40B4-BE49-F238E27FC236}">
                <a16:creationId xmlns:a16="http://schemas.microsoft.com/office/drawing/2014/main" xmlns="" id="{20E49B86-9A1F-4D44-AAF0-9A5E5BBF9F52}"/>
              </a:ext>
            </a:extLst>
          </p:cNvPr>
          <p:cNvSpPr txBox="1"/>
          <p:nvPr/>
        </p:nvSpPr>
        <p:spPr>
          <a:xfrm>
            <a:off x="2641544" y="4284160"/>
            <a:ext cx="431820" cy="369332"/>
          </a:xfrm>
          <a:prstGeom prst="rect">
            <a:avLst/>
          </a:prstGeom>
          <a:noFill/>
        </p:spPr>
        <p:txBody>
          <a:bodyPr wrap="square" rtlCol="0">
            <a:spAutoFit/>
          </a:bodyPr>
          <a:lstStyle/>
          <a:p>
            <a:r>
              <a:rPr lang="en-US" dirty="0"/>
              <a:t>44</a:t>
            </a:r>
          </a:p>
        </p:txBody>
      </p:sp>
      <p:sp>
        <p:nvSpPr>
          <p:cNvPr id="18" name="TextBox 17">
            <a:extLst>
              <a:ext uri="{FF2B5EF4-FFF2-40B4-BE49-F238E27FC236}">
                <a16:creationId xmlns:a16="http://schemas.microsoft.com/office/drawing/2014/main" xmlns="" id="{27DA2BBD-CE07-4CD1-885A-5F6C92E95757}"/>
              </a:ext>
            </a:extLst>
          </p:cNvPr>
          <p:cNvSpPr txBox="1"/>
          <p:nvPr/>
        </p:nvSpPr>
        <p:spPr>
          <a:xfrm>
            <a:off x="1936496" y="4284160"/>
            <a:ext cx="431820" cy="369332"/>
          </a:xfrm>
          <a:prstGeom prst="rect">
            <a:avLst/>
          </a:prstGeom>
          <a:noFill/>
        </p:spPr>
        <p:txBody>
          <a:bodyPr wrap="square" rtlCol="0">
            <a:spAutoFit/>
          </a:bodyPr>
          <a:lstStyle/>
          <a:p>
            <a:r>
              <a:rPr lang="en-US" dirty="0"/>
              <a:t>31</a:t>
            </a:r>
          </a:p>
        </p:txBody>
      </p:sp>
      <p:sp>
        <p:nvSpPr>
          <p:cNvPr id="19" name="TextBox 18">
            <a:extLst>
              <a:ext uri="{FF2B5EF4-FFF2-40B4-BE49-F238E27FC236}">
                <a16:creationId xmlns:a16="http://schemas.microsoft.com/office/drawing/2014/main" xmlns="" id="{63C390AA-2F49-4E4B-95B3-ED9255919C7E}"/>
              </a:ext>
            </a:extLst>
          </p:cNvPr>
          <p:cNvSpPr txBox="1"/>
          <p:nvPr/>
        </p:nvSpPr>
        <p:spPr>
          <a:xfrm>
            <a:off x="2641544" y="3046885"/>
            <a:ext cx="431820" cy="369332"/>
          </a:xfrm>
          <a:prstGeom prst="rect">
            <a:avLst/>
          </a:prstGeom>
          <a:noFill/>
        </p:spPr>
        <p:txBody>
          <a:bodyPr wrap="square" rtlCol="0">
            <a:spAutoFit/>
          </a:bodyPr>
          <a:lstStyle/>
          <a:p>
            <a:r>
              <a:rPr lang="en-US" dirty="0"/>
              <a:t>8</a:t>
            </a:r>
          </a:p>
        </p:txBody>
      </p:sp>
      <p:sp>
        <p:nvSpPr>
          <p:cNvPr id="20" name="TextBox 19">
            <a:extLst>
              <a:ext uri="{FF2B5EF4-FFF2-40B4-BE49-F238E27FC236}">
                <a16:creationId xmlns:a16="http://schemas.microsoft.com/office/drawing/2014/main" xmlns="" id="{2F989CF9-EABF-44D7-9733-F0A35EAA804D}"/>
              </a:ext>
            </a:extLst>
          </p:cNvPr>
          <p:cNvSpPr txBox="1"/>
          <p:nvPr/>
        </p:nvSpPr>
        <p:spPr>
          <a:xfrm>
            <a:off x="1238535" y="4292610"/>
            <a:ext cx="431820" cy="369332"/>
          </a:xfrm>
          <a:prstGeom prst="rect">
            <a:avLst/>
          </a:prstGeom>
          <a:noFill/>
        </p:spPr>
        <p:txBody>
          <a:bodyPr wrap="square" rtlCol="0">
            <a:spAutoFit/>
          </a:bodyPr>
          <a:lstStyle/>
          <a:p>
            <a:r>
              <a:rPr lang="en-US" dirty="0"/>
              <a:t>1</a:t>
            </a:r>
          </a:p>
        </p:txBody>
      </p:sp>
      <p:sp>
        <p:nvSpPr>
          <p:cNvPr id="21" name="TextBox 20">
            <a:extLst>
              <a:ext uri="{FF2B5EF4-FFF2-40B4-BE49-F238E27FC236}">
                <a16:creationId xmlns:a16="http://schemas.microsoft.com/office/drawing/2014/main" xmlns="" id="{7D5E7ECB-AFB5-4346-9DE8-78EECCE8A8D1}"/>
              </a:ext>
            </a:extLst>
          </p:cNvPr>
          <p:cNvSpPr txBox="1"/>
          <p:nvPr/>
        </p:nvSpPr>
        <p:spPr>
          <a:xfrm>
            <a:off x="1231093" y="3632180"/>
            <a:ext cx="431820" cy="369332"/>
          </a:xfrm>
          <a:prstGeom prst="rect">
            <a:avLst/>
          </a:prstGeom>
          <a:noFill/>
        </p:spPr>
        <p:txBody>
          <a:bodyPr wrap="square" rtlCol="0">
            <a:spAutoFit/>
          </a:bodyPr>
          <a:lstStyle/>
          <a:p>
            <a:r>
              <a:rPr lang="en-US" dirty="0"/>
              <a:t>4</a:t>
            </a:r>
          </a:p>
        </p:txBody>
      </p:sp>
      <p:sp>
        <p:nvSpPr>
          <p:cNvPr id="22" name="Rectangle 21">
            <a:extLst>
              <a:ext uri="{FF2B5EF4-FFF2-40B4-BE49-F238E27FC236}">
                <a16:creationId xmlns:a16="http://schemas.microsoft.com/office/drawing/2014/main" xmlns="" id="{8957F936-BBA5-4D61-946F-BA4AC934CAED}"/>
              </a:ext>
            </a:extLst>
          </p:cNvPr>
          <p:cNvSpPr/>
          <p:nvPr/>
        </p:nvSpPr>
        <p:spPr>
          <a:xfrm>
            <a:off x="5873469" y="2911784"/>
            <a:ext cx="2103929" cy="1836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xmlns="" id="{DEA70FDB-2FE7-4380-AD77-789D85F23F4F}"/>
              </a:ext>
            </a:extLst>
          </p:cNvPr>
          <p:cNvCxnSpPr/>
          <p:nvPr/>
        </p:nvCxnSpPr>
        <p:spPr>
          <a:xfrm>
            <a:off x="6537016"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xmlns="" id="{913CC3ED-9AED-4AD5-9706-9AFAE0BA4929}"/>
              </a:ext>
            </a:extLst>
          </p:cNvPr>
          <p:cNvCxnSpPr/>
          <p:nvPr/>
        </p:nvCxnSpPr>
        <p:spPr>
          <a:xfrm>
            <a:off x="7296318" y="2911784"/>
            <a:ext cx="0" cy="183689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xmlns="" id="{7313FEF0-19D9-4640-9025-FFBFEED48507}"/>
              </a:ext>
            </a:extLst>
          </p:cNvPr>
          <p:cNvCxnSpPr>
            <a:cxnSpLocks/>
          </p:cNvCxnSpPr>
          <p:nvPr/>
        </p:nvCxnSpPr>
        <p:spPr>
          <a:xfrm>
            <a:off x="5872121" y="4140424"/>
            <a:ext cx="21052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xmlns="" id="{52CD36E6-E1C8-4215-A0DA-4E693B4288EC}"/>
              </a:ext>
            </a:extLst>
          </p:cNvPr>
          <p:cNvCxnSpPr>
            <a:cxnSpLocks/>
          </p:cNvCxnSpPr>
          <p:nvPr/>
        </p:nvCxnSpPr>
        <p:spPr>
          <a:xfrm>
            <a:off x="5873469" y="3492387"/>
            <a:ext cx="2103929"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xmlns="" id="{61DDC4D5-0FE6-4B9B-8C3D-539DAC9D4BBB}"/>
              </a:ext>
            </a:extLst>
          </p:cNvPr>
          <p:cNvSpPr txBox="1"/>
          <p:nvPr/>
        </p:nvSpPr>
        <p:spPr>
          <a:xfrm>
            <a:off x="6703745" y="3631740"/>
            <a:ext cx="442028" cy="369332"/>
          </a:xfrm>
          <a:prstGeom prst="rect">
            <a:avLst/>
          </a:prstGeom>
          <a:noFill/>
        </p:spPr>
        <p:txBody>
          <a:bodyPr wrap="square" rtlCol="0">
            <a:spAutoFit/>
          </a:bodyPr>
          <a:lstStyle/>
          <a:p>
            <a:r>
              <a:rPr lang="en-US" dirty="0"/>
              <a:t>19</a:t>
            </a:r>
          </a:p>
        </p:txBody>
      </p:sp>
      <p:sp>
        <p:nvSpPr>
          <p:cNvPr id="28" name="Arrow: Down 27">
            <a:extLst>
              <a:ext uri="{FF2B5EF4-FFF2-40B4-BE49-F238E27FC236}">
                <a16:creationId xmlns:a16="http://schemas.microsoft.com/office/drawing/2014/main" xmlns="" id="{D9685F5A-2BF2-407D-8930-BD6C2AC69EB7}"/>
              </a:ext>
            </a:extLst>
          </p:cNvPr>
          <p:cNvSpPr/>
          <p:nvPr/>
        </p:nvSpPr>
        <p:spPr>
          <a:xfrm rot="16200000">
            <a:off x="3843717" y="3656250"/>
            <a:ext cx="1027688" cy="851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xmlns="" id="{D2F5CF4C-5D20-4736-8D20-D6F3E452DD66}"/>
              </a:ext>
            </a:extLst>
          </p:cNvPr>
          <p:cNvSpPr txBox="1"/>
          <p:nvPr/>
        </p:nvSpPr>
        <p:spPr>
          <a:xfrm>
            <a:off x="3580604" y="3046885"/>
            <a:ext cx="1533563" cy="400110"/>
          </a:xfrm>
          <a:prstGeom prst="rect">
            <a:avLst/>
          </a:prstGeom>
          <a:noFill/>
        </p:spPr>
        <p:txBody>
          <a:bodyPr wrap="square" rtlCol="0">
            <a:spAutoFit/>
          </a:bodyPr>
          <a:lstStyle/>
          <a:p>
            <a:r>
              <a:rPr lang="en-US" dirty="0"/>
              <a:t>Function </a:t>
            </a:r>
            <a:r>
              <a:rPr lang="en-US" sz="2000" i="1" dirty="0"/>
              <a:t>f(x)</a:t>
            </a:r>
            <a:endParaRPr lang="en-US" i="1"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B98066A4-AE63-4EE2-A11B-A52B9D5C772A}"/>
                  </a:ext>
                </a:extLst>
              </p:cNvPr>
              <p:cNvSpPr txBox="1"/>
              <p:nvPr/>
            </p:nvSpPr>
            <p:spPr>
              <a:xfrm>
                <a:off x="921896" y="5394690"/>
                <a:ext cx="2029200" cy="703013"/>
              </a:xfrm>
              <a:prstGeom prst="rect">
                <a:avLst/>
              </a:prstGeom>
              <a:noFill/>
            </p:spPr>
            <p:txBody>
              <a:bodyPr wrap="square" rtlCol="0">
                <a:spAutoFit/>
              </a:bodyPr>
              <a:lstStyle/>
              <a:p>
                <a:r>
                  <a:rPr lang="en-US" sz="2800" i="1" dirty="0">
                    <a:solidFill>
                      <a:srgbClr val="FF0000"/>
                    </a:solidFill>
                  </a:rPr>
                  <a:t>f(x) </a:t>
                </a:r>
                <a:r>
                  <a:rPr lang="en-US" sz="2800" dirty="0">
                    <a:solidFill>
                      <a:srgbClr val="FF0000"/>
                    </a:solidFill>
                  </a:rPr>
                  <a:t>=</a:t>
                </a:r>
                <a14:m>
                  <m:oMath xmlns:m="http://schemas.openxmlformats.org/officeDocument/2006/math" xmlns="">
                    <m:f>
                      <m:fPr>
                        <m:ctrlPr>
                          <a:rPr lang="en-US" sz="280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1</m:t>
                        </m:r>
                      </m:num>
                      <m:den>
                        <m:r>
                          <a:rPr lang="en-US" sz="2800" b="0" i="1" smtClean="0">
                            <a:solidFill>
                              <a:srgbClr val="FF0000"/>
                            </a:solidFill>
                            <a:latin typeface="Cambria Math" panose="02040503050406030204" pitchFamily="18" charset="0"/>
                          </a:rPr>
                          <m:t>𝑛</m:t>
                        </m:r>
                      </m:den>
                    </m:f>
                    <m:nary>
                      <m:naryPr>
                        <m:chr m:val="∑"/>
                        <m:ctrlPr>
                          <a:rPr lang="en-US" sz="2800" i="1" smtClean="0">
                            <a:solidFill>
                              <a:srgbClr val="FF0000"/>
                            </a:solidFill>
                            <a:latin typeface="Cambria Math" panose="02040503050406030204" pitchFamily="18" charset="0"/>
                          </a:rPr>
                        </m:ctrlPr>
                      </m:naryPr>
                      <m:sub>
                        <m:r>
                          <m:rPr>
                            <m:brk m:alnAt="23"/>
                          </m:rPr>
                          <a:rPr lang="en-US" sz="2800" b="0" i="1" smtClean="0">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𝑛</m:t>
                        </m:r>
                      </m:sup>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𝑥</m:t>
                            </m:r>
                          </m:e>
                          <m:sub>
                            <m:r>
                              <a:rPr lang="en-US" sz="2800" b="0" i="1" smtClean="0">
                                <a:solidFill>
                                  <a:srgbClr val="FF0000"/>
                                </a:solidFill>
                                <a:latin typeface="Cambria Math" panose="02040503050406030204" pitchFamily="18" charset="0"/>
                              </a:rPr>
                              <m:t>𝑖</m:t>
                            </m:r>
                          </m:sub>
                        </m:sSub>
                      </m:e>
                    </m:nary>
                  </m:oMath>
                </a14:m>
                <a:endParaRPr lang="en-US" sz="2800" dirty="0"/>
              </a:p>
            </p:txBody>
          </p:sp>
        </mc:Choice>
        <mc:Fallback xmlns="">
          <p:sp>
            <p:nvSpPr>
              <p:cNvPr id="30" name="TextBox 29">
                <a:extLst>
                  <a:ext uri="{FF2B5EF4-FFF2-40B4-BE49-F238E27FC236}">
                    <a16:creationId xmlns:a16="http://schemas.microsoft.com/office/drawing/2014/main" id="{B98066A4-AE63-4EE2-A11B-A52B9D5C772A}"/>
                  </a:ext>
                </a:extLst>
              </p:cNvPr>
              <p:cNvSpPr txBox="1">
                <a:spLocks noRot="1" noChangeAspect="1" noMove="1" noResize="1" noEditPoints="1" noAdjustHandles="1" noChangeArrowheads="1" noChangeShapeType="1" noTextEdit="1"/>
              </p:cNvSpPr>
              <p:nvPr/>
            </p:nvSpPr>
            <p:spPr>
              <a:xfrm>
                <a:off x="921896" y="5394690"/>
                <a:ext cx="2029200" cy="703013"/>
              </a:xfrm>
              <a:prstGeom prst="rect">
                <a:avLst/>
              </a:prstGeom>
              <a:blipFill>
                <a:blip r:embed="rId2"/>
                <a:stretch>
                  <a:fillRect l="-6006" b="-1217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xmlns="" id="{2894D6A7-2F2E-4D4E-B639-5F50079C70DF}"/>
              </a:ext>
            </a:extLst>
          </p:cNvPr>
          <p:cNvSpPr txBox="1"/>
          <p:nvPr/>
        </p:nvSpPr>
        <p:spPr>
          <a:xfrm>
            <a:off x="3059081" y="5481395"/>
            <a:ext cx="4798970" cy="954107"/>
          </a:xfrm>
          <a:prstGeom prst="rect">
            <a:avLst/>
          </a:prstGeom>
          <a:noFill/>
        </p:spPr>
        <p:txBody>
          <a:bodyPr wrap="square" rtlCol="0">
            <a:spAutoFit/>
          </a:bodyPr>
          <a:lstStyle/>
          <a:p>
            <a:r>
              <a:rPr lang="en-US" sz="2800" i="1" dirty="0">
                <a:solidFill>
                  <a:srgbClr val="FF0000"/>
                </a:solidFill>
              </a:rPr>
              <a:t>Mean filtering/ moving average</a:t>
            </a:r>
          </a:p>
          <a:p>
            <a:r>
              <a:rPr lang="en-US" sz="2800" i="1" dirty="0">
                <a:solidFill>
                  <a:srgbClr val="FF0000"/>
                </a:solidFill>
              </a:rPr>
              <a:t>Removes sharp features</a:t>
            </a:r>
            <a:endParaRPr lang="en-US" sz="2800" dirty="0"/>
          </a:p>
        </p:txBody>
      </p:sp>
      <p:pic>
        <p:nvPicPr>
          <p:cNvPr id="10" name="Picture 9"/>
          <p:cNvPicPr>
            <a:picLocks noChangeAspect="1"/>
          </p:cNvPicPr>
          <p:nvPr/>
        </p:nvPicPr>
        <p:blipFill>
          <a:blip r:embed="rId3"/>
          <a:stretch>
            <a:fillRect/>
          </a:stretch>
        </p:blipFill>
        <p:spPr>
          <a:xfrm>
            <a:off x="407610" y="5165876"/>
            <a:ext cx="2679700" cy="1206500"/>
          </a:xfrm>
          <a:prstGeom prst="rect">
            <a:avLst/>
          </a:prstGeom>
        </p:spPr>
      </p:pic>
    </p:spTree>
    <p:extLst>
      <p:ext uri="{BB962C8B-B14F-4D97-AF65-F5344CB8AC3E}">
        <p14:creationId xmlns:p14="http://schemas.microsoft.com/office/powerpoint/2010/main" val="1853271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6C7B8-822F-459C-B6BD-1ABBB2CDB5C0}"/>
              </a:ext>
            </a:extLst>
          </p:cNvPr>
          <p:cNvSpPr>
            <a:spLocks noGrp="1"/>
          </p:cNvSpPr>
          <p:nvPr>
            <p:ph type="title"/>
          </p:nvPr>
        </p:nvSpPr>
        <p:spPr/>
        <p:txBody>
          <a:bodyPr/>
          <a:lstStyle/>
          <a:p>
            <a:r>
              <a:rPr lang="en-US" dirty="0"/>
              <a:t>Smoothing with a mean filter</a:t>
            </a:r>
          </a:p>
        </p:txBody>
      </p:sp>
      <p:pic>
        <p:nvPicPr>
          <p:cNvPr id="3" name="Picture 3">
            <a:extLst>
              <a:ext uri="{FF2B5EF4-FFF2-40B4-BE49-F238E27FC236}">
                <a16:creationId xmlns:a16="http://schemas.microsoft.com/office/drawing/2014/main" xmlns="" id="{BDEF4D82-7CEE-4EF8-8006-ECD6A1C31D84}"/>
              </a:ext>
            </a:extLst>
          </p:cNvPr>
          <p:cNvPicPr>
            <a:picLocks noChangeAspect="1" noChangeArrowheads="1"/>
          </p:cNvPicPr>
          <p:nvPr/>
        </p:nvPicPr>
        <p:blipFill>
          <a:blip r:embed="rId2" cstate="print"/>
          <a:srcRect/>
          <a:stretch>
            <a:fillRect/>
          </a:stretch>
        </p:blipFill>
        <p:spPr bwMode="auto">
          <a:xfrm>
            <a:off x="628650" y="2027055"/>
            <a:ext cx="3787073" cy="3787073"/>
          </a:xfrm>
          <a:prstGeom prst="rect">
            <a:avLst/>
          </a:prstGeom>
          <a:noFill/>
          <a:ln w="9525">
            <a:noFill/>
            <a:miter lim="800000"/>
            <a:headEnd/>
            <a:tailEnd/>
          </a:ln>
        </p:spPr>
      </p:pic>
      <p:pic>
        <p:nvPicPr>
          <p:cNvPr id="4" name="Picture 4">
            <a:extLst>
              <a:ext uri="{FF2B5EF4-FFF2-40B4-BE49-F238E27FC236}">
                <a16:creationId xmlns:a16="http://schemas.microsoft.com/office/drawing/2014/main" xmlns="" id="{545BF039-A400-456E-B943-FB0BC0DF5C66}"/>
              </a:ext>
            </a:extLst>
          </p:cNvPr>
          <p:cNvPicPr>
            <a:picLocks noChangeAspect="1" noChangeArrowheads="1"/>
          </p:cNvPicPr>
          <p:nvPr/>
        </p:nvPicPr>
        <p:blipFill>
          <a:blip r:embed="rId3" cstate="print"/>
          <a:srcRect/>
          <a:stretch>
            <a:fillRect/>
          </a:stretch>
        </p:blipFill>
        <p:spPr bwMode="auto">
          <a:xfrm>
            <a:off x="4415723" y="2027055"/>
            <a:ext cx="3787073" cy="3787073"/>
          </a:xfrm>
          <a:prstGeom prst="rect">
            <a:avLst/>
          </a:prstGeom>
          <a:noFill/>
          <a:ln w="9525">
            <a:noFill/>
            <a:miter lim="800000"/>
            <a:headEnd/>
            <a:tailEnd/>
          </a:ln>
        </p:spPr>
      </p:pic>
    </p:spTree>
    <p:extLst>
      <p:ext uri="{BB962C8B-B14F-4D97-AF65-F5344CB8AC3E}">
        <p14:creationId xmlns:p14="http://schemas.microsoft.com/office/powerpoint/2010/main" val="395533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75D3FB-3EEB-4EBE-B900-14B81EBE5BEE}"/>
              </a:ext>
            </a:extLst>
          </p:cNvPr>
          <p:cNvSpPr>
            <a:spLocks noGrp="1"/>
          </p:cNvSpPr>
          <p:nvPr>
            <p:ph type="title"/>
          </p:nvPr>
        </p:nvSpPr>
        <p:spPr/>
        <p:txBody>
          <a:bodyPr/>
          <a:lstStyle/>
          <a:p>
            <a:r>
              <a:rPr lang="en-US" dirty="0"/>
              <a:t>Sharpening</a:t>
            </a:r>
          </a:p>
        </p:txBody>
      </p:sp>
      <p:pic>
        <p:nvPicPr>
          <p:cNvPr id="3" name="Picture 2">
            <a:extLst>
              <a:ext uri="{FF2B5EF4-FFF2-40B4-BE49-F238E27FC236}">
                <a16:creationId xmlns:a16="http://schemas.microsoft.com/office/drawing/2014/main" xmlns="" id="{32B814CA-D64E-4810-A45E-9841107D0672}"/>
              </a:ext>
            </a:extLst>
          </p:cNvPr>
          <p:cNvPicPr>
            <a:picLocks noChangeAspect="1" noChangeArrowheads="1"/>
          </p:cNvPicPr>
          <p:nvPr/>
        </p:nvPicPr>
        <p:blipFill>
          <a:blip r:embed="rId2" cstate="print"/>
          <a:srcRect t="18013"/>
          <a:stretch>
            <a:fillRect/>
          </a:stretch>
        </p:blipFill>
        <p:spPr bwMode="auto">
          <a:xfrm>
            <a:off x="284569" y="2072910"/>
            <a:ext cx="7586663" cy="4356100"/>
          </a:xfrm>
          <a:prstGeom prst="rect">
            <a:avLst/>
          </a:prstGeom>
          <a:noFill/>
          <a:ln w="9525">
            <a:noFill/>
            <a:miter lim="800000"/>
            <a:headEnd/>
            <a:tailEnd/>
          </a:ln>
        </p:spPr>
      </p:pic>
      <p:sp>
        <p:nvSpPr>
          <p:cNvPr id="4" name="TextBox 3">
            <a:extLst>
              <a:ext uri="{FF2B5EF4-FFF2-40B4-BE49-F238E27FC236}">
                <a16:creationId xmlns:a16="http://schemas.microsoft.com/office/drawing/2014/main" xmlns="" id="{F9A1CDF1-463E-4BE0-8996-7D1D4F9CCF93}"/>
              </a:ext>
            </a:extLst>
          </p:cNvPr>
          <p:cNvSpPr txBox="1"/>
          <p:nvPr/>
        </p:nvSpPr>
        <p:spPr>
          <a:xfrm>
            <a:off x="772668" y="1640529"/>
            <a:ext cx="4762284" cy="523220"/>
          </a:xfrm>
          <a:prstGeom prst="rect">
            <a:avLst/>
          </a:prstGeom>
          <a:noFill/>
        </p:spPr>
        <p:txBody>
          <a:bodyPr wrap="square" rtlCol="0">
            <a:spAutoFit/>
          </a:bodyPr>
          <a:lstStyle/>
          <a:p>
            <a:r>
              <a:rPr lang="en-US" sz="2400" dirty="0"/>
              <a:t>Sharpening function </a:t>
            </a:r>
            <a:r>
              <a:rPr lang="en-US" sz="2800" i="1" dirty="0"/>
              <a:t>g(x) = 2x-</a:t>
            </a:r>
            <a:r>
              <a:rPr lang="en-US" sz="2800" i="1" dirty="0">
                <a:solidFill>
                  <a:srgbClr val="FF0000"/>
                </a:solidFill>
              </a:rPr>
              <a:t>f(x)</a:t>
            </a:r>
            <a:r>
              <a:rPr lang="en-US" sz="2800" i="1" dirty="0"/>
              <a:t>,</a:t>
            </a:r>
            <a:r>
              <a:rPr lang="en-US" sz="2800" i="1" dirty="0">
                <a:solidFill>
                  <a:srgbClr val="FF0000"/>
                </a:solidFill>
              </a:rPr>
              <a:t> </a:t>
            </a:r>
            <a:endParaRPr lang="en-US" sz="2400" i="1"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B4F477A4-1B8F-442C-8EF8-14995B696718}"/>
                  </a:ext>
                </a:extLst>
              </p:cNvPr>
              <p:cNvSpPr txBox="1"/>
              <p:nvPr/>
            </p:nvSpPr>
            <p:spPr>
              <a:xfrm>
                <a:off x="5842032" y="1530293"/>
                <a:ext cx="2029200" cy="703013"/>
              </a:xfrm>
              <a:prstGeom prst="rect">
                <a:avLst/>
              </a:prstGeom>
              <a:noFill/>
            </p:spPr>
            <p:txBody>
              <a:bodyPr wrap="square" rtlCol="0">
                <a:spAutoFit/>
              </a:bodyPr>
              <a:lstStyle/>
              <a:p>
                <a:r>
                  <a:rPr lang="en-US" sz="2800" i="1" dirty="0">
                    <a:solidFill>
                      <a:srgbClr val="FF0000"/>
                    </a:solidFill>
                  </a:rPr>
                  <a:t>f(x) </a:t>
                </a:r>
                <a:r>
                  <a:rPr lang="en-US" sz="2800" dirty="0">
                    <a:solidFill>
                      <a:srgbClr val="FF0000"/>
                    </a:solidFill>
                  </a:rPr>
                  <a:t>=</a:t>
                </a:r>
                <a14:m>
                  <m:oMath xmlns:m="http://schemas.openxmlformats.org/officeDocument/2006/math" xmlns="">
                    <m:f>
                      <m:fPr>
                        <m:ctrlPr>
                          <a:rPr lang="en-US" sz="280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rPr>
                          <m:t>1</m:t>
                        </m:r>
                      </m:num>
                      <m:den>
                        <m:r>
                          <a:rPr lang="en-US" sz="2800" b="0" i="1" smtClean="0">
                            <a:solidFill>
                              <a:srgbClr val="FF0000"/>
                            </a:solidFill>
                            <a:latin typeface="Cambria Math" panose="02040503050406030204" pitchFamily="18" charset="0"/>
                          </a:rPr>
                          <m:t>𝑛</m:t>
                        </m:r>
                      </m:den>
                    </m:f>
                    <m:nary>
                      <m:naryPr>
                        <m:chr m:val="∑"/>
                        <m:ctrlPr>
                          <a:rPr lang="en-US" sz="2800" i="1" smtClean="0">
                            <a:solidFill>
                              <a:srgbClr val="FF0000"/>
                            </a:solidFill>
                            <a:latin typeface="Cambria Math" panose="02040503050406030204" pitchFamily="18" charset="0"/>
                          </a:rPr>
                        </m:ctrlPr>
                      </m:naryPr>
                      <m:sub>
                        <m:r>
                          <m:rPr>
                            <m:brk m:alnAt="23"/>
                          </m:rPr>
                          <a:rPr lang="en-US" sz="2800" b="0" i="1" smtClean="0">
                            <a:solidFill>
                              <a:srgbClr val="FF0000"/>
                            </a:solidFill>
                            <a:latin typeface="Cambria Math" panose="02040503050406030204" pitchFamily="18" charset="0"/>
                          </a:rPr>
                          <m:t>𝑖</m:t>
                        </m:r>
                      </m:sub>
                      <m:sup>
                        <m:r>
                          <a:rPr lang="en-US" sz="2800" b="0" i="1" smtClean="0">
                            <a:solidFill>
                              <a:srgbClr val="FF0000"/>
                            </a:solidFill>
                            <a:latin typeface="Cambria Math" panose="02040503050406030204" pitchFamily="18" charset="0"/>
                          </a:rPr>
                          <m:t>𝑛</m:t>
                        </m:r>
                      </m:sup>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𝑥</m:t>
                            </m:r>
                          </m:e>
                          <m:sub>
                            <m:r>
                              <a:rPr lang="en-US" sz="2800" b="0" i="1" smtClean="0">
                                <a:solidFill>
                                  <a:srgbClr val="FF0000"/>
                                </a:solidFill>
                                <a:latin typeface="Cambria Math" panose="02040503050406030204" pitchFamily="18" charset="0"/>
                              </a:rPr>
                              <m:t>𝑖</m:t>
                            </m:r>
                          </m:sub>
                        </m:sSub>
                      </m:e>
                    </m:nary>
                  </m:oMath>
                </a14:m>
                <a:endParaRPr lang="en-US" sz="2800" dirty="0"/>
              </a:p>
            </p:txBody>
          </p:sp>
        </mc:Choice>
        <mc:Fallback xmlns="">
          <p:sp>
            <p:nvSpPr>
              <p:cNvPr id="5" name="TextBox 4">
                <a:extLst>
                  <a:ext uri="{FF2B5EF4-FFF2-40B4-BE49-F238E27FC236}">
                    <a16:creationId xmlns:a16="http://schemas.microsoft.com/office/drawing/2014/main" id="{B4F477A4-1B8F-442C-8EF8-14995B696718}"/>
                  </a:ext>
                </a:extLst>
              </p:cNvPr>
              <p:cNvSpPr txBox="1">
                <a:spLocks noRot="1" noChangeAspect="1" noMove="1" noResize="1" noEditPoints="1" noAdjustHandles="1" noChangeArrowheads="1" noChangeShapeType="1" noTextEdit="1"/>
              </p:cNvSpPr>
              <p:nvPr/>
            </p:nvSpPr>
            <p:spPr>
              <a:xfrm>
                <a:off x="5842032" y="1530293"/>
                <a:ext cx="2029200" cy="703013"/>
              </a:xfrm>
              <a:prstGeom prst="rect">
                <a:avLst/>
              </a:prstGeom>
              <a:blipFill>
                <a:blip r:embed="rId3"/>
                <a:stretch>
                  <a:fillRect l="-6006" b="-12174"/>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3368523" y="1522186"/>
            <a:ext cx="5321300" cy="825500"/>
          </a:xfrm>
          <a:prstGeom prst="rect">
            <a:avLst/>
          </a:prstGeom>
        </p:spPr>
      </p:pic>
    </p:spTree>
    <p:extLst>
      <p:ext uri="{BB962C8B-B14F-4D97-AF65-F5344CB8AC3E}">
        <p14:creationId xmlns:p14="http://schemas.microsoft.com/office/powerpoint/2010/main" val="116385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B84D65-B043-4474-8294-4FEE6F54E769}"/>
              </a:ext>
            </a:extLst>
          </p:cNvPr>
          <p:cNvSpPr>
            <a:spLocks noGrp="1"/>
          </p:cNvSpPr>
          <p:nvPr>
            <p:ph type="title"/>
          </p:nvPr>
        </p:nvSpPr>
        <p:spPr/>
        <p:txBody>
          <a:bodyPr/>
          <a:lstStyle/>
          <a:p>
            <a:r>
              <a:rPr lang="en-US" dirty="0"/>
              <a:t>Convolution</a:t>
            </a:r>
          </a:p>
        </p:txBody>
      </p:sp>
      <p:sp>
        <p:nvSpPr>
          <p:cNvPr id="3" name="Rectangle 2">
            <a:extLst>
              <a:ext uri="{FF2B5EF4-FFF2-40B4-BE49-F238E27FC236}">
                <a16:creationId xmlns:a16="http://schemas.microsoft.com/office/drawing/2014/main" xmlns="" id="{6A6E0682-D168-4B64-8495-D6A6CF9E1174}"/>
              </a:ext>
            </a:extLst>
          </p:cNvPr>
          <p:cNvSpPr>
            <a:spLocks noChangeArrowheads="1"/>
          </p:cNvSpPr>
          <p:nvPr/>
        </p:nvSpPr>
        <p:spPr bwMode="auto">
          <a:xfrm>
            <a:off x="628650" y="1902147"/>
            <a:ext cx="6824115" cy="310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buFont typeface="Arial" panose="020B0604020202020204" pitchFamily="34" charset="0"/>
              <a:buChar char="•"/>
            </a:pPr>
            <a:r>
              <a:rPr lang="en-US" altLang="en-US" sz="2000" dirty="0" smtClean="0"/>
              <a:t>Filters that use a linear combination of pixels in a spatial neighborhood are often defined as convolution with a template, or “kernel”</a:t>
            </a:r>
          </a:p>
          <a:p>
            <a:pPr marL="285750" indent="-285750">
              <a:buFont typeface="Arial" panose="020B0604020202020204" pitchFamily="34" charset="0"/>
              <a:buChar char="•"/>
            </a:pPr>
            <a:r>
              <a:rPr lang="en-US" altLang="en-US" sz="2000" dirty="0" smtClean="0"/>
              <a:t>The </a:t>
            </a:r>
            <a:r>
              <a:rPr lang="en-US" altLang="en-US" sz="2000" dirty="0"/>
              <a:t>weights </a:t>
            </a:r>
            <a:r>
              <a:rPr lang="en-US" altLang="en-US" sz="2000" dirty="0" smtClean="0"/>
              <a:t>of the template are determined  by the filter’s </a:t>
            </a:r>
            <a:r>
              <a:rPr lang="en-US" altLang="en-US" sz="2000" dirty="0"/>
              <a:t>kernel and determine </a:t>
            </a:r>
            <a:r>
              <a:rPr lang="en-US" altLang="en-US" sz="2000" dirty="0" smtClean="0"/>
              <a:t>the effect of the filter</a:t>
            </a:r>
          </a:p>
          <a:p>
            <a:pPr marL="285750" indent="-285750">
              <a:buFont typeface="Arial" panose="020B0604020202020204" pitchFamily="34" charset="0"/>
              <a:buChar char="•"/>
            </a:pPr>
            <a:r>
              <a:rPr lang="en-US" altLang="en-US" sz="2000" dirty="0" smtClean="0"/>
              <a:t>The kernel is shifted to each pixel location </a:t>
            </a:r>
          </a:p>
          <a:p>
            <a:pPr marL="285750" indent="-285750">
              <a:buFont typeface="Arial" panose="020B0604020202020204" pitchFamily="34" charset="0"/>
              <a:buChar char="•"/>
            </a:pPr>
            <a:endParaRPr lang="en-US" altLang="en-US" sz="2000" dirty="0"/>
          </a:p>
          <a:p>
            <a:r>
              <a:rPr lang="en-US" altLang="en-US" sz="2000" dirty="0" smtClean="0"/>
              <a:t>From the previous mean filter example, the kernel is:</a:t>
            </a:r>
          </a:p>
          <a:p>
            <a:endParaRPr lang="en-US" altLang="en-US" dirty="0"/>
          </a:p>
          <a:p>
            <a:endParaRPr lang="en-US" altLang="en-US" dirty="0"/>
          </a:p>
        </p:txBody>
      </p:sp>
    </p:spTree>
    <p:extLst>
      <p:ext uri="{BB962C8B-B14F-4D97-AF65-F5344CB8AC3E}">
        <p14:creationId xmlns:p14="http://schemas.microsoft.com/office/powerpoint/2010/main" val="1525204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3D3E75-EAC5-451C-8D59-1314FACF8952}"/>
              </a:ext>
            </a:extLst>
          </p:cNvPr>
          <p:cNvSpPr>
            <a:spLocks noGrp="1"/>
          </p:cNvSpPr>
          <p:nvPr>
            <p:ph type="title"/>
          </p:nvPr>
        </p:nvSpPr>
        <p:spPr/>
        <p:txBody>
          <a:bodyPr/>
          <a:lstStyle/>
          <a:p>
            <a:r>
              <a:rPr lang="en-US" dirty="0"/>
              <a:t>Convolution in 1D</a:t>
            </a:r>
          </a:p>
        </p:txBody>
      </p:sp>
      <p:pic>
        <p:nvPicPr>
          <p:cNvPr id="3074" name="Picture 2" descr="https://upload.wikimedia.org/wikipedia/commons/thumb/2/21/Comparison_convolution_correlation.svg/1280px-Comparison_convolution_correlation.svg.png">
            <a:extLst>
              <a:ext uri="{FF2B5EF4-FFF2-40B4-BE49-F238E27FC236}">
                <a16:creationId xmlns:a16="http://schemas.microsoft.com/office/drawing/2014/main" xmlns="" id="{62584F9B-7540-48EB-9AAD-AE288C24A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13" r="68230" b="69981"/>
          <a:stretch/>
        </p:blipFill>
        <p:spPr bwMode="auto">
          <a:xfrm>
            <a:off x="1251905" y="3977927"/>
            <a:ext cx="2905041" cy="146801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AE9FEB0E-1266-4772-8F21-2E3AE1AD49EB}"/>
              </a:ext>
            </a:extLst>
          </p:cNvPr>
          <p:cNvGrpSpPr/>
          <p:nvPr/>
        </p:nvGrpSpPr>
        <p:grpSpPr>
          <a:xfrm>
            <a:off x="1984154" y="2089125"/>
            <a:ext cx="4916046" cy="1049894"/>
            <a:chOff x="2085989" y="1174357"/>
            <a:chExt cx="8308147" cy="1774326"/>
          </a:xfrm>
        </p:grpSpPr>
        <p:pic>
          <p:nvPicPr>
            <p:cNvPr id="15" name="Picture 14">
              <a:extLst>
                <a:ext uri="{FF2B5EF4-FFF2-40B4-BE49-F238E27FC236}">
                  <a16:creationId xmlns:a16="http://schemas.microsoft.com/office/drawing/2014/main" xmlns="" id="{B99EBBB8-9BCE-4B06-9D1C-57E7297D3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7861" y="1174357"/>
              <a:ext cx="8296275" cy="1666875"/>
            </a:xfrm>
            <a:prstGeom prst="rect">
              <a:avLst/>
            </a:prstGeom>
          </p:spPr>
        </p:pic>
        <p:sp>
          <p:nvSpPr>
            <p:cNvPr id="16" name="Rectangle 15">
              <a:extLst>
                <a:ext uri="{FF2B5EF4-FFF2-40B4-BE49-F238E27FC236}">
                  <a16:creationId xmlns:a16="http://schemas.microsoft.com/office/drawing/2014/main" xmlns="" id="{A1EC400A-3E57-45EA-B88E-523850B48075}"/>
                </a:ext>
              </a:extLst>
            </p:cNvPr>
            <p:cNvSpPr/>
            <p:nvPr/>
          </p:nvSpPr>
          <p:spPr>
            <a:xfrm>
              <a:off x="2085989" y="2382838"/>
              <a:ext cx="2815839"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xmlns="" id="{8806F7F4-8C2B-41B2-A872-8E91AF677A0D}"/>
                </a:ext>
              </a:extLst>
            </p:cNvPr>
            <p:cNvSpPr/>
            <p:nvPr/>
          </p:nvSpPr>
          <p:spPr>
            <a:xfrm>
              <a:off x="6625454" y="2359498"/>
              <a:ext cx="3443220"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 name="Group 4">
            <a:extLst>
              <a:ext uri="{FF2B5EF4-FFF2-40B4-BE49-F238E27FC236}">
                <a16:creationId xmlns:a16="http://schemas.microsoft.com/office/drawing/2014/main" xmlns="" id="{3A1C041D-1A6F-4F37-BA03-9F7C477703C0}"/>
              </a:ext>
            </a:extLst>
          </p:cNvPr>
          <p:cNvGrpSpPr/>
          <p:nvPr/>
        </p:nvGrpSpPr>
        <p:grpSpPr>
          <a:xfrm>
            <a:off x="255791" y="2886392"/>
            <a:ext cx="2263190" cy="600017"/>
            <a:chOff x="1313871" y="2584059"/>
            <a:chExt cx="2571005" cy="542608"/>
          </a:xfrm>
        </p:grpSpPr>
        <p:sp>
          <p:nvSpPr>
            <p:cNvPr id="13" name="Shape 667">
              <a:extLst>
                <a:ext uri="{FF2B5EF4-FFF2-40B4-BE49-F238E27FC236}">
                  <a16:creationId xmlns:a16="http://schemas.microsoft.com/office/drawing/2014/main" xmlns="" id="{3BB55D66-25FA-4BF6-9881-19202B0137D2}"/>
                </a:ext>
              </a:extLst>
            </p:cNvPr>
            <p:cNvSpPr txBox="1">
              <a:spLocks/>
            </p:cNvSpPr>
            <p:nvPr/>
          </p:nvSpPr>
          <p:spPr>
            <a:xfrm>
              <a:off x="1313871" y="2711089"/>
              <a:ext cx="2263190"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filtered signal</a:t>
              </a:r>
            </a:p>
          </p:txBody>
        </p:sp>
        <p:cxnSp>
          <p:nvCxnSpPr>
            <p:cNvPr id="14" name="Straight Arrow Connector 13">
              <a:extLst>
                <a:ext uri="{FF2B5EF4-FFF2-40B4-BE49-F238E27FC236}">
                  <a16:creationId xmlns:a16="http://schemas.microsoft.com/office/drawing/2014/main" xmlns="" id="{9FA9B9B3-6118-4723-843F-431F4AD78C95}"/>
                </a:ext>
              </a:extLst>
            </p:cNvPr>
            <p:cNvCxnSpPr/>
            <p:nvPr/>
          </p:nvCxnSpPr>
          <p:spPr>
            <a:xfrm flipV="1">
              <a:off x="3450052" y="2584059"/>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xmlns="" id="{77508DC3-3A06-47A1-9818-2D1B8E858528}"/>
              </a:ext>
            </a:extLst>
          </p:cNvPr>
          <p:cNvGrpSpPr/>
          <p:nvPr/>
        </p:nvGrpSpPr>
        <p:grpSpPr>
          <a:xfrm>
            <a:off x="5743877" y="2753990"/>
            <a:ext cx="2326695" cy="673945"/>
            <a:chOff x="7678422" y="2556664"/>
            <a:chExt cx="2326695" cy="673945"/>
          </a:xfrm>
        </p:grpSpPr>
        <p:sp>
          <p:nvSpPr>
            <p:cNvPr id="11" name="Shape 667">
              <a:extLst>
                <a:ext uri="{FF2B5EF4-FFF2-40B4-BE49-F238E27FC236}">
                  <a16:creationId xmlns:a16="http://schemas.microsoft.com/office/drawing/2014/main" xmlns="" id="{27138E4E-1A6D-4433-ACC0-328AAB05641B}"/>
                </a:ext>
              </a:extLst>
            </p:cNvPr>
            <p:cNvSpPr txBox="1">
              <a:spLocks/>
            </p:cNvSpPr>
            <p:nvPr/>
          </p:nvSpPr>
          <p:spPr>
            <a:xfrm>
              <a:off x="7741927" y="2815031"/>
              <a:ext cx="2263190"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input signal</a:t>
              </a:r>
            </a:p>
          </p:txBody>
        </p:sp>
        <p:cxnSp>
          <p:nvCxnSpPr>
            <p:cNvPr id="12" name="Straight Arrow Connector 11">
              <a:extLst>
                <a:ext uri="{FF2B5EF4-FFF2-40B4-BE49-F238E27FC236}">
                  <a16:creationId xmlns:a16="http://schemas.microsoft.com/office/drawing/2014/main" xmlns="" id="{E6297DB3-43C6-48DA-B57F-E70CFE435F21}"/>
                </a:ext>
              </a:extLst>
            </p:cNvPr>
            <p:cNvCxnSpPr>
              <a:cxnSpLocks/>
            </p:cNvCxnSpPr>
            <p:nvPr/>
          </p:nvCxnSpPr>
          <p:spPr>
            <a:xfrm flipH="1" flipV="1">
              <a:off x="7678422" y="2556664"/>
              <a:ext cx="371320" cy="3303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Shape 667">
            <a:extLst>
              <a:ext uri="{FF2B5EF4-FFF2-40B4-BE49-F238E27FC236}">
                <a16:creationId xmlns:a16="http://schemas.microsoft.com/office/drawing/2014/main" xmlns="" id="{C5C23B1F-3FC0-408A-8C9F-FCF5E2C4E745}"/>
              </a:ext>
            </a:extLst>
          </p:cNvPr>
          <p:cNvSpPr txBox="1">
            <a:spLocks/>
          </p:cNvSpPr>
          <p:nvPr/>
        </p:nvSpPr>
        <p:spPr>
          <a:xfrm>
            <a:off x="5139378" y="3110734"/>
            <a:ext cx="1955375"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filter</a:t>
            </a:r>
          </a:p>
        </p:txBody>
      </p:sp>
      <p:grpSp>
        <p:nvGrpSpPr>
          <p:cNvPr id="8" name="Group 7">
            <a:extLst>
              <a:ext uri="{FF2B5EF4-FFF2-40B4-BE49-F238E27FC236}">
                <a16:creationId xmlns:a16="http://schemas.microsoft.com/office/drawing/2014/main" xmlns="" id="{317A1D19-46C4-4CB6-AC00-7653296417BE}"/>
              </a:ext>
            </a:extLst>
          </p:cNvPr>
          <p:cNvGrpSpPr/>
          <p:nvPr/>
        </p:nvGrpSpPr>
        <p:grpSpPr>
          <a:xfrm flipV="1">
            <a:off x="6053561" y="1745477"/>
            <a:ext cx="2690063" cy="542608"/>
            <a:chOff x="7614918" y="2688001"/>
            <a:chExt cx="2690063" cy="542608"/>
          </a:xfrm>
        </p:grpSpPr>
        <p:sp>
          <p:nvSpPr>
            <p:cNvPr id="9" name="Shape 667">
              <a:extLst>
                <a:ext uri="{FF2B5EF4-FFF2-40B4-BE49-F238E27FC236}">
                  <a16:creationId xmlns:a16="http://schemas.microsoft.com/office/drawing/2014/main" xmlns="" id="{B02DFE5B-76F3-4469-8D31-105DA8503CBB}"/>
                </a:ext>
              </a:extLst>
            </p:cNvPr>
            <p:cNvSpPr txBox="1">
              <a:spLocks/>
            </p:cNvSpPr>
            <p:nvPr/>
          </p:nvSpPr>
          <p:spPr>
            <a:xfrm flipH="1" flipV="1">
              <a:off x="7741927" y="2815031"/>
              <a:ext cx="2563054" cy="4155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notice the flip</a:t>
              </a:r>
            </a:p>
          </p:txBody>
        </p:sp>
        <p:cxnSp>
          <p:nvCxnSpPr>
            <p:cNvPr id="10" name="Straight Arrow Connector 9">
              <a:extLst>
                <a:ext uri="{FF2B5EF4-FFF2-40B4-BE49-F238E27FC236}">
                  <a16:creationId xmlns:a16="http://schemas.microsoft.com/office/drawing/2014/main" xmlns="" id="{E55C831C-91D8-44F3-AD35-33A5BFF491D7}"/>
                </a:ext>
              </a:extLst>
            </p:cNvPr>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8" name="Picture 2" descr="https://upload.wikimedia.org/wikipedia/commons/thumb/2/21/Comparison_convolution_correlation.svg/1280px-Comparison_convolution_correlation.svg.png">
            <a:extLst>
              <a:ext uri="{FF2B5EF4-FFF2-40B4-BE49-F238E27FC236}">
                <a16:creationId xmlns:a16="http://schemas.microsoft.com/office/drawing/2014/main" xmlns="" id="{AC792644-C3C8-4A09-9204-D0B3A3757B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281" r="68230" b="33687"/>
          <a:stretch/>
        </p:blipFill>
        <p:spPr bwMode="auto">
          <a:xfrm>
            <a:off x="5165531" y="3785628"/>
            <a:ext cx="2905041" cy="226527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xmlns="" id="{FB3B4732-59A8-47B6-9E02-DDB6B64613BB}"/>
              </a:ext>
            </a:extLst>
          </p:cNvPr>
          <p:cNvCxnSpPr>
            <a:cxnSpLocks/>
          </p:cNvCxnSpPr>
          <p:nvPr/>
        </p:nvCxnSpPr>
        <p:spPr>
          <a:xfrm flipH="1" flipV="1">
            <a:off x="4831563" y="2804200"/>
            <a:ext cx="329113" cy="39339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430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B84D65-B043-4474-8294-4FEE6F54E769}"/>
              </a:ext>
            </a:extLst>
          </p:cNvPr>
          <p:cNvSpPr>
            <a:spLocks noGrp="1"/>
          </p:cNvSpPr>
          <p:nvPr>
            <p:ph type="title"/>
          </p:nvPr>
        </p:nvSpPr>
        <p:spPr/>
        <p:txBody>
          <a:bodyPr/>
          <a:lstStyle/>
          <a:p>
            <a:r>
              <a:rPr lang="en-US" dirty="0"/>
              <a:t>Convolution</a:t>
            </a:r>
          </a:p>
        </p:txBody>
      </p:sp>
      <p:pic>
        <p:nvPicPr>
          <p:cNvPr id="4" name="table">
            <a:extLst>
              <a:ext uri="{FF2B5EF4-FFF2-40B4-BE49-F238E27FC236}">
                <a16:creationId xmlns:a16="http://schemas.microsoft.com/office/drawing/2014/main" xmlns="" id="{1D1D6236-1240-4FFD-A96E-8E7A34AFA07F}"/>
              </a:ext>
            </a:extLst>
          </p:cNvPr>
          <p:cNvPicPr>
            <a:picLocks noChangeAspect="1"/>
          </p:cNvPicPr>
          <p:nvPr/>
        </p:nvPicPr>
        <p:blipFill>
          <a:blip r:embed="rId3"/>
          <a:stretch>
            <a:fillRect/>
          </a:stretch>
        </p:blipFill>
        <p:spPr>
          <a:xfrm>
            <a:off x="2598969" y="4448254"/>
            <a:ext cx="1240728" cy="131159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759B598-58B8-49DB-BD9B-BDB3071B0CAB}"/>
                  </a:ext>
                </a:extLst>
              </p:cNvPr>
              <p:cNvSpPr txBox="1"/>
              <p:nvPr/>
            </p:nvSpPr>
            <p:spPr>
              <a:xfrm>
                <a:off x="1116768" y="4757129"/>
                <a:ext cx="1482201" cy="693844"/>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9</m:t>
                          </m:r>
                        </m:den>
                      </m:f>
                    </m:oMath>
                  </m:oMathPara>
                </a14:m>
                <a:endParaRPr lang="en-US" sz="2400" dirty="0"/>
              </a:p>
            </p:txBody>
          </p:sp>
        </mc:Choice>
        <mc:Fallback xmlns="">
          <p:sp>
            <p:nvSpPr>
              <p:cNvPr id="7" name="TextBox 6">
                <a:extLst>
                  <a:ext uri="{FF2B5EF4-FFF2-40B4-BE49-F238E27FC236}">
                    <a16:creationId xmlns:a16="http://schemas.microsoft.com/office/drawing/2014/main" id="{6759B598-58B8-49DB-BD9B-BDB3071B0CAB}"/>
                  </a:ext>
                </a:extLst>
              </p:cNvPr>
              <p:cNvSpPr txBox="1">
                <a:spLocks noRot="1" noChangeAspect="1" noMove="1" noResize="1" noEditPoints="1" noAdjustHandles="1" noChangeArrowheads="1" noChangeShapeType="1" noTextEdit="1"/>
              </p:cNvSpPr>
              <p:nvPr/>
            </p:nvSpPr>
            <p:spPr>
              <a:xfrm>
                <a:off x="1116768" y="4757129"/>
                <a:ext cx="1482201" cy="693844"/>
              </a:xfrm>
              <a:prstGeom prst="rect">
                <a:avLst/>
              </a:prstGeom>
              <a:blipFill>
                <a:blip r:embed="rId4"/>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558800" y="4469796"/>
            <a:ext cx="1930400" cy="1498600"/>
          </a:xfrm>
          <a:prstGeom prst="rect">
            <a:avLst/>
          </a:prstGeom>
        </p:spPr>
      </p:pic>
      <p:sp>
        <p:nvSpPr>
          <p:cNvPr id="8" name="Rectangle 7">
            <a:extLst>
              <a:ext uri="{FF2B5EF4-FFF2-40B4-BE49-F238E27FC236}">
                <a16:creationId xmlns:a16="http://schemas.microsoft.com/office/drawing/2014/main" xmlns="" id="{6A6E0682-D168-4B64-8495-D6A6CF9E1174}"/>
              </a:ext>
            </a:extLst>
          </p:cNvPr>
          <p:cNvSpPr>
            <a:spLocks noChangeArrowheads="1"/>
          </p:cNvSpPr>
          <p:nvPr/>
        </p:nvSpPr>
        <p:spPr bwMode="auto">
          <a:xfrm>
            <a:off x="628650" y="1902147"/>
            <a:ext cx="6824115" cy="310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buFont typeface="Arial" panose="020B0604020202020204" pitchFamily="34" charset="0"/>
              <a:buChar char="•"/>
            </a:pPr>
            <a:r>
              <a:rPr lang="en-US" altLang="en-US" sz="2000" dirty="0" smtClean="0"/>
              <a:t>Filters that use a linear combination of pixels in a spatial neighborhood are often defined as convolution with a template, or “kernel”</a:t>
            </a:r>
          </a:p>
          <a:p>
            <a:pPr marL="285750" indent="-285750">
              <a:buFont typeface="Arial" panose="020B0604020202020204" pitchFamily="34" charset="0"/>
              <a:buChar char="•"/>
            </a:pPr>
            <a:r>
              <a:rPr lang="en-US" altLang="en-US" sz="2000" dirty="0" smtClean="0"/>
              <a:t>The </a:t>
            </a:r>
            <a:r>
              <a:rPr lang="en-US" altLang="en-US" sz="2000" dirty="0"/>
              <a:t>weights </a:t>
            </a:r>
            <a:r>
              <a:rPr lang="en-US" altLang="en-US" sz="2000" dirty="0" smtClean="0"/>
              <a:t>of the template are determined  by the filter’s </a:t>
            </a:r>
            <a:r>
              <a:rPr lang="en-US" altLang="en-US" sz="2000" dirty="0"/>
              <a:t>kernel and determine </a:t>
            </a:r>
            <a:r>
              <a:rPr lang="en-US" altLang="en-US" sz="2000" dirty="0" smtClean="0"/>
              <a:t>the effect of the filter</a:t>
            </a:r>
          </a:p>
          <a:p>
            <a:pPr marL="285750" indent="-285750">
              <a:buFont typeface="Arial" panose="020B0604020202020204" pitchFamily="34" charset="0"/>
              <a:buChar char="•"/>
            </a:pPr>
            <a:r>
              <a:rPr lang="en-US" altLang="en-US" sz="2000" dirty="0" smtClean="0"/>
              <a:t>The kernel is shifted to each pixel location </a:t>
            </a:r>
          </a:p>
          <a:p>
            <a:pPr marL="285750" indent="-285750">
              <a:buFont typeface="Arial" panose="020B0604020202020204" pitchFamily="34" charset="0"/>
              <a:buChar char="•"/>
            </a:pPr>
            <a:endParaRPr lang="en-US" altLang="en-US" sz="2000" dirty="0"/>
          </a:p>
          <a:p>
            <a:r>
              <a:rPr lang="en-US" altLang="en-US" sz="2000" dirty="0" smtClean="0"/>
              <a:t>From the previous mean filter example, the kernel is:</a:t>
            </a:r>
          </a:p>
          <a:p>
            <a:endParaRPr lang="en-US" altLang="en-US" dirty="0"/>
          </a:p>
          <a:p>
            <a:endParaRPr lang="en-US" altLang="en-US" dirty="0"/>
          </a:p>
        </p:txBody>
      </p:sp>
    </p:spTree>
    <p:extLst>
      <p:ext uri="{BB962C8B-B14F-4D97-AF65-F5344CB8AC3E}">
        <p14:creationId xmlns:p14="http://schemas.microsoft.com/office/powerpoint/2010/main" val="2487170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FBC8B7-A33B-4899-9CDD-9A290C716318}"/>
              </a:ext>
            </a:extLst>
          </p:cNvPr>
          <p:cNvSpPr>
            <a:spLocks noGrp="1"/>
          </p:cNvSpPr>
          <p:nvPr>
            <p:ph type="title"/>
          </p:nvPr>
        </p:nvSpPr>
        <p:spPr/>
        <p:txBody>
          <a:bodyPr/>
          <a:lstStyle/>
          <a:p>
            <a:r>
              <a:rPr lang="en-US" dirty="0"/>
              <a:t>C</a:t>
            </a:r>
            <a:r>
              <a:rPr lang="en-US" dirty="0" smtClean="0"/>
              <a:t>ommon </a:t>
            </a:r>
            <a:r>
              <a:rPr lang="en-US" dirty="0"/>
              <a:t>kernel choices</a:t>
            </a:r>
          </a:p>
        </p:txBody>
      </p:sp>
      <p:grpSp>
        <p:nvGrpSpPr>
          <p:cNvPr id="3" name="Group 5">
            <a:extLst>
              <a:ext uri="{FF2B5EF4-FFF2-40B4-BE49-F238E27FC236}">
                <a16:creationId xmlns:a16="http://schemas.microsoft.com/office/drawing/2014/main" xmlns="" id="{2A70CC61-3BD1-4727-8684-07316CFA189A}"/>
              </a:ext>
            </a:extLst>
          </p:cNvPr>
          <p:cNvGrpSpPr>
            <a:grpSpLocks noChangeAspect="1"/>
          </p:cNvGrpSpPr>
          <p:nvPr/>
        </p:nvGrpSpPr>
        <p:grpSpPr bwMode="auto">
          <a:xfrm>
            <a:off x="697938" y="1771130"/>
            <a:ext cx="1390650" cy="1371600"/>
            <a:chOff x="144" y="144"/>
            <a:chExt cx="1152" cy="1136"/>
          </a:xfrm>
        </p:grpSpPr>
        <p:sp>
          <p:nvSpPr>
            <p:cNvPr id="4" name="Rectangle 6">
              <a:extLst>
                <a:ext uri="{FF2B5EF4-FFF2-40B4-BE49-F238E27FC236}">
                  <a16:creationId xmlns:a16="http://schemas.microsoft.com/office/drawing/2014/main" xmlns="" id="{FD4040F9-F870-4FF7-AA90-088DBCCD0B5A}"/>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5" name="Rectangle 7">
              <a:extLst>
                <a:ext uri="{FF2B5EF4-FFF2-40B4-BE49-F238E27FC236}">
                  <a16:creationId xmlns:a16="http://schemas.microsoft.com/office/drawing/2014/main" xmlns="" id="{1DACD451-8C0D-4601-8AD5-FC5AF8F7A149}"/>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6" name="Rectangle 8">
              <a:extLst>
                <a:ext uri="{FF2B5EF4-FFF2-40B4-BE49-F238E27FC236}">
                  <a16:creationId xmlns:a16="http://schemas.microsoft.com/office/drawing/2014/main" xmlns="" id="{83C41E7F-9338-469F-AFF3-069DE1210ADF}"/>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7" name="Rectangle 9">
              <a:extLst>
                <a:ext uri="{FF2B5EF4-FFF2-40B4-BE49-F238E27FC236}">
                  <a16:creationId xmlns:a16="http://schemas.microsoft.com/office/drawing/2014/main" xmlns="" id="{3EF490B5-7120-4BEB-B1B8-23096428C959}"/>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8" name="Rectangle 10">
              <a:extLst>
                <a:ext uri="{FF2B5EF4-FFF2-40B4-BE49-F238E27FC236}">
                  <a16:creationId xmlns:a16="http://schemas.microsoft.com/office/drawing/2014/main" xmlns="" id="{DA66A397-7C2D-42C2-ABBF-C2B3739FC985}"/>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9" name="Rectangle 11">
              <a:extLst>
                <a:ext uri="{FF2B5EF4-FFF2-40B4-BE49-F238E27FC236}">
                  <a16:creationId xmlns:a16="http://schemas.microsoft.com/office/drawing/2014/main" xmlns="" id="{DE4D710C-F4DD-4C04-9A30-F7AC2CCDD208}"/>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10" name="Rectangle 12">
              <a:extLst>
                <a:ext uri="{FF2B5EF4-FFF2-40B4-BE49-F238E27FC236}">
                  <a16:creationId xmlns:a16="http://schemas.microsoft.com/office/drawing/2014/main" xmlns="" id="{8B89CAA2-7472-4D32-B060-5271A4A2707B}"/>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1" name="Rectangle 13">
              <a:extLst>
                <a:ext uri="{FF2B5EF4-FFF2-40B4-BE49-F238E27FC236}">
                  <a16:creationId xmlns:a16="http://schemas.microsoft.com/office/drawing/2014/main" xmlns="" id="{31E19C03-9D13-4ECC-BAB0-5AB00FB2F830}"/>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12" name="Rectangle 14">
              <a:extLst>
                <a:ext uri="{FF2B5EF4-FFF2-40B4-BE49-F238E27FC236}">
                  <a16:creationId xmlns:a16="http://schemas.microsoft.com/office/drawing/2014/main" xmlns="" id="{DB3A9C20-A3A6-46CC-9F08-61A25BD9AF6C}"/>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3" name="Line 15">
              <a:extLst>
                <a:ext uri="{FF2B5EF4-FFF2-40B4-BE49-F238E27FC236}">
                  <a16:creationId xmlns:a16="http://schemas.microsoft.com/office/drawing/2014/main" xmlns="" id="{375C63BA-B273-4A28-B60F-48485D3981EF}"/>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4" name="Line 16">
              <a:extLst>
                <a:ext uri="{FF2B5EF4-FFF2-40B4-BE49-F238E27FC236}">
                  <a16:creationId xmlns:a16="http://schemas.microsoft.com/office/drawing/2014/main" xmlns="" id="{F92B7D3F-1160-4013-AFE2-B69FB04500DC}"/>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5" name="Line 17">
              <a:extLst>
                <a:ext uri="{FF2B5EF4-FFF2-40B4-BE49-F238E27FC236}">
                  <a16:creationId xmlns:a16="http://schemas.microsoft.com/office/drawing/2014/main" xmlns="" id="{CDFA9967-EB36-4EA8-85CE-11D4960AFE05}"/>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6" name="Line 18">
              <a:extLst>
                <a:ext uri="{FF2B5EF4-FFF2-40B4-BE49-F238E27FC236}">
                  <a16:creationId xmlns:a16="http://schemas.microsoft.com/office/drawing/2014/main" xmlns="" id="{A7D6B913-2366-4545-A565-82614949569C}"/>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7" name="Line 19">
              <a:extLst>
                <a:ext uri="{FF2B5EF4-FFF2-40B4-BE49-F238E27FC236}">
                  <a16:creationId xmlns:a16="http://schemas.microsoft.com/office/drawing/2014/main" xmlns="" id="{B7FF4194-EA25-455E-AA5A-8E2E6B1D6353}"/>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8" name="Line 20">
              <a:extLst>
                <a:ext uri="{FF2B5EF4-FFF2-40B4-BE49-F238E27FC236}">
                  <a16:creationId xmlns:a16="http://schemas.microsoft.com/office/drawing/2014/main" xmlns="" id="{4DCAE327-2546-4AE0-99D7-CC0D9CF1768A}"/>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9" name="Line 21">
              <a:extLst>
                <a:ext uri="{FF2B5EF4-FFF2-40B4-BE49-F238E27FC236}">
                  <a16:creationId xmlns:a16="http://schemas.microsoft.com/office/drawing/2014/main" xmlns="" id="{EB764219-F081-49D9-A1A0-445140DF6E30}"/>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 name="Line 22">
              <a:extLst>
                <a:ext uri="{FF2B5EF4-FFF2-40B4-BE49-F238E27FC236}">
                  <a16:creationId xmlns:a16="http://schemas.microsoft.com/office/drawing/2014/main" xmlns="" id="{AC1B2D78-F7E9-4F9C-90E6-79D7CC691790}"/>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21" name="TextBox 20">
            <a:extLst>
              <a:ext uri="{FF2B5EF4-FFF2-40B4-BE49-F238E27FC236}">
                <a16:creationId xmlns:a16="http://schemas.microsoft.com/office/drawing/2014/main" xmlns="" id="{15467EF7-BAEB-4A70-A670-4C26C905F551}"/>
              </a:ext>
            </a:extLst>
          </p:cNvPr>
          <p:cNvSpPr txBox="1">
            <a:spLocks noChangeArrowheads="1"/>
          </p:cNvSpPr>
          <p:nvPr/>
        </p:nvSpPr>
        <p:spPr bwMode="auto">
          <a:xfrm>
            <a:off x="2171829" y="1744902"/>
            <a:ext cx="774700" cy="369887"/>
          </a:xfrm>
          <a:prstGeom prst="rect">
            <a:avLst/>
          </a:prstGeom>
          <a:noFill/>
          <a:ln w="9525">
            <a:noFill/>
            <a:miter lim="800000"/>
            <a:headEnd/>
            <a:tailEnd/>
          </a:ln>
        </p:spPr>
        <p:txBody>
          <a:bodyPr wrap="none">
            <a:spAutoFit/>
          </a:bodyPr>
          <a:lstStyle/>
          <a:p>
            <a:r>
              <a:rPr lang="en-US" dirty="0"/>
              <a:t>Sobel</a:t>
            </a:r>
          </a:p>
        </p:txBody>
      </p:sp>
      <p:sp>
        <p:nvSpPr>
          <p:cNvPr id="22" name="TextBox 21">
            <a:extLst>
              <a:ext uri="{FF2B5EF4-FFF2-40B4-BE49-F238E27FC236}">
                <a16:creationId xmlns:a16="http://schemas.microsoft.com/office/drawing/2014/main" xmlns="" id="{A484C81B-1445-4903-83FA-B43F1CA3F6EF}"/>
              </a:ext>
            </a:extLst>
          </p:cNvPr>
          <p:cNvSpPr txBox="1">
            <a:spLocks noChangeArrowheads="1"/>
          </p:cNvSpPr>
          <p:nvPr/>
        </p:nvSpPr>
        <p:spPr bwMode="auto">
          <a:xfrm>
            <a:off x="2083722" y="2032831"/>
            <a:ext cx="2009775" cy="708025"/>
          </a:xfrm>
          <a:prstGeom prst="rect">
            <a:avLst/>
          </a:prstGeom>
          <a:noFill/>
          <a:ln w="9525">
            <a:noFill/>
            <a:miter lim="800000"/>
            <a:headEnd/>
            <a:tailEnd/>
          </a:ln>
        </p:spPr>
        <p:txBody>
          <a:bodyPr wrap="none">
            <a:spAutoFit/>
          </a:bodyPr>
          <a:lstStyle/>
          <a:p>
            <a:pPr algn="ctr"/>
            <a:r>
              <a:rPr lang="en-US" sz="2000" dirty="0"/>
              <a:t>Horizontal Edge</a:t>
            </a:r>
          </a:p>
          <a:p>
            <a:pPr algn="ctr"/>
            <a:r>
              <a:rPr lang="en-US" sz="2000" dirty="0"/>
              <a:t>(absolute value)</a:t>
            </a:r>
          </a:p>
        </p:txBody>
      </p:sp>
      <p:grpSp>
        <p:nvGrpSpPr>
          <p:cNvPr id="23" name="Group 5">
            <a:extLst>
              <a:ext uri="{FF2B5EF4-FFF2-40B4-BE49-F238E27FC236}">
                <a16:creationId xmlns:a16="http://schemas.microsoft.com/office/drawing/2014/main" xmlns="" id="{8AA54444-E8E2-49A9-8476-EE8EDC4AEEC4}"/>
              </a:ext>
            </a:extLst>
          </p:cNvPr>
          <p:cNvGrpSpPr>
            <a:grpSpLocks noChangeAspect="1"/>
          </p:cNvGrpSpPr>
          <p:nvPr/>
        </p:nvGrpSpPr>
        <p:grpSpPr bwMode="auto">
          <a:xfrm>
            <a:off x="706873" y="3321899"/>
            <a:ext cx="1390650" cy="1371600"/>
            <a:chOff x="144" y="144"/>
            <a:chExt cx="1152" cy="1136"/>
          </a:xfrm>
        </p:grpSpPr>
        <p:sp>
          <p:nvSpPr>
            <p:cNvPr id="24" name="Rectangle 6">
              <a:extLst>
                <a:ext uri="{FF2B5EF4-FFF2-40B4-BE49-F238E27FC236}">
                  <a16:creationId xmlns:a16="http://schemas.microsoft.com/office/drawing/2014/main" xmlns="" id="{C3D46C1B-7355-4E5C-927F-62455D7FCC88}"/>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5" name="Rectangle 7">
              <a:extLst>
                <a:ext uri="{FF2B5EF4-FFF2-40B4-BE49-F238E27FC236}">
                  <a16:creationId xmlns:a16="http://schemas.microsoft.com/office/drawing/2014/main" xmlns="" id="{67020E9F-8D52-4ACC-A105-ED052F4D6D05}"/>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6" name="Rectangle 8">
              <a:extLst>
                <a:ext uri="{FF2B5EF4-FFF2-40B4-BE49-F238E27FC236}">
                  <a16:creationId xmlns:a16="http://schemas.microsoft.com/office/drawing/2014/main" xmlns="" id="{83C872B1-38F9-4C12-84D6-8FC660AABEE0}"/>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7" name="Rectangle 9">
              <a:extLst>
                <a:ext uri="{FF2B5EF4-FFF2-40B4-BE49-F238E27FC236}">
                  <a16:creationId xmlns:a16="http://schemas.microsoft.com/office/drawing/2014/main" xmlns="" id="{9915F5C0-BC0B-40C0-9138-E37276CA5D56}"/>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28" name="Rectangle 10">
              <a:extLst>
                <a:ext uri="{FF2B5EF4-FFF2-40B4-BE49-F238E27FC236}">
                  <a16:creationId xmlns:a16="http://schemas.microsoft.com/office/drawing/2014/main" xmlns="" id="{34A79F5C-88ED-46F4-910B-168119D3C7D9}"/>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9" name="Rectangle 11">
              <a:extLst>
                <a:ext uri="{FF2B5EF4-FFF2-40B4-BE49-F238E27FC236}">
                  <a16:creationId xmlns:a16="http://schemas.microsoft.com/office/drawing/2014/main" xmlns="" id="{A627807C-8A51-468F-B5CC-4F4C53B82B45}"/>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30" name="Rectangle 12">
              <a:extLst>
                <a:ext uri="{FF2B5EF4-FFF2-40B4-BE49-F238E27FC236}">
                  <a16:creationId xmlns:a16="http://schemas.microsoft.com/office/drawing/2014/main" xmlns="" id="{50EBB0CD-4625-4CE3-9A83-1FA0895C7FD7}"/>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1" name="Rectangle 13">
              <a:extLst>
                <a:ext uri="{FF2B5EF4-FFF2-40B4-BE49-F238E27FC236}">
                  <a16:creationId xmlns:a16="http://schemas.microsoft.com/office/drawing/2014/main" xmlns="" id="{39208E37-5A91-4E86-BEC1-551649CC37A2}"/>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2" name="Rectangle 14">
              <a:extLst>
                <a:ext uri="{FF2B5EF4-FFF2-40B4-BE49-F238E27FC236}">
                  <a16:creationId xmlns:a16="http://schemas.microsoft.com/office/drawing/2014/main" xmlns="" id="{B7919734-B4E0-4424-9847-55C4DCE0EF20}"/>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3" name="Line 15">
              <a:extLst>
                <a:ext uri="{FF2B5EF4-FFF2-40B4-BE49-F238E27FC236}">
                  <a16:creationId xmlns:a16="http://schemas.microsoft.com/office/drawing/2014/main" xmlns="" id="{6BC5F148-A6D3-4164-B96B-C6A3178ACED9}"/>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 name="Line 16">
              <a:extLst>
                <a:ext uri="{FF2B5EF4-FFF2-40B4-BE49-F238E27FC236}">
                  <a16:creationId xmlns:a16="http://schemas.microsoft.com/office/drawing/2014/main" xmlns="" id="{85E18A96-CB05-49EB-974B-A2F9573978A8}"/>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 name="Line 17">
              <a:extLst>
                <a:ext uri="{FF2B5EF4-FFF2-40B4-BE49-F238E27FC236}">
                  <a16:creationId xmlns:a16="http://schemas.microsoft.com/office/drawing/2014/main" xmlns="" id="{E72F858B-DC0B-46BF-9D0C-3E52D0F59602}"/>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 name="Line 18">
              <a:extLst>
                <a:ext uri="{FF2B5EF4-FFF2-40B4-BE49-F238E27FC236}">
                  <a16:creationId xmlns:a16="http://schemas.microsoft.com/office/drawing/2014/main" xmlns="" id="{02983752-4561-4FFD-8899-A73C27D7ECFE}"/>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7" name="Line 19">
              <a:extLst>
                <a:ext uri="{FF2B5EF4-FFF2-40B4-BE49-F238E27FC236}">
                  <a16:creationId xmlns:a16="http://schemas.microsoft.com/office/drawing/2014/main" xmlns="" id="{CCC4D18A-188F-48C8-985D-A85F9FCBB325}"/>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8" name="Line 20">
              <a:extLst>
                <a:ext uri="{FF2B5EF4-FFF2-40B4-BE49-F238E27FC236}">
                  <a16:creationId xmlns:a16="http://schemas.microsoft.com/office/drawing/2014/main" xmlns="" id="{04BB4C67-2481-415F-ADE5-7F61FB47FBF0}"/>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9" name="Line 21">
              <a:extLst>
                <a:ext uri="{FF2B5EF4-FFF2-40B4-BE49-F238E27FC236}">
                  <a16:creationId xmlns:a16="http://schemas.microsoft.com/office/drawing/2014/main" xmlns="" id="{8EBE7E2A-7DC9-498C-99F5-543E87CA4B7F}"/>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0" name="Line 22">
              <a:extLst>
                <a:ext uri="{FF2B5EF4-FFF2-40B4-BE49-F238E27FC236}">
                  <a16:creationId xmlns:a16="http://schemas.microsoft.com/office/drawing/2014/main" xmlns="" id="{016BDF98-0CE8-4020-8C0B-90B74264050E}"/>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41" name="TextBox 40">
            <a:extLst>
              <a:ext uri="{FF2B5EF4-FFF2-40B4-BE49-F238E27FC236}">
                <a16:creationId xmlns:a16="http://schemas.microsoft.com/office/drawing/2014/main" xmlns="" id="{C047805A-8D48-4CDF-8140-22B79F527974}"/>
              </a:ext>
            </a:extLst>
          </p:cNvPr>
          <p:cNvSpPr txBox="1"/>
          <p:nvPr/>
        </p:nvSpPr>
        <p:spPr>
          <a:xfrm>
            <a:off x="2178176" y="3346575"/>
            <a:ext cx="2172390" cy="369332"/>
          </a:xfrm>
          <a:prstGeom prst="rect">
            <a:avLst/>
          </a:prstGeom>
          <a:noFill/>
        </p:spPr>
        <p:txBody>
          <a:bodyPr wrap="none" rtlCol="0">
            <a:spAutoFit/>
          </a:bodyPr>
          <a:lstStyle/>
          <a:p>
            <a:r>
              <a:rPr lang="en-US" dirty="0"/>
              <a:t>Horizontal Gradient</a:t>
            </a:r>
          </a:p>
        </p:txBody>
      </p:sp>
      <p:grpSp>
        <p:nvGrpSpPr>
          <p:cNvPr id="42" name="Group 5">
            <a:extLst>
              <a:ext uri="{FF2B5EF4-FFF2-40B4-BE49-F238E27FC236}">
                <a16:creationId xmlns:a16="http://schemas.microsoft.com/office/drawing/2014/main" xmlns="" id="{E43E9E81-FB40-4C65-95C5-279DD3E6AA6D}"/>
              </a:ext>
            </a:extLst>
          </p:cNvPr>
          <p:cNvGrpSpPr>
            <a:grpSpLocks noChangeAspect="1"/>
          </p:cNvGrpSpPr>
          <p:nvPr/>
        </p:nvGrpSpPr>
        <p:grpSpPr bwMode="auto">
          <a:xfrm>
            <a:off x="5195348" y="1711962"/>
            <a:ext cx="1390650" cy="1371600"/>
            <a:chOff x="144" y="144"/>
            <a:chExt cx="1152" cy="1136"/>
          </a:xfrm>
        </p:grpSpPr>
        <p:sp>
          <p:nvSpPr>
            <p:cNvPr id="43" name="Rectangle 6">
              <a:extLst>
                <a:ext uri="{FF2B5EF4-FFF2-40B4-BE49-F238E27FC236}">
                  <a16:creationId xmlns:a16="http://schemas.microsoft.com/office/drawing/2014/main" xmlns="" id="{A8E1CDF4-E5D8-412A-BFD8-1E4327F036BA}"/>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44" name="Rectangle 7">
              <a:extLst>
                <a:ext uri="{FF2B5EF4-FFF2-40B4-BE49-F238E27FC236}">
                  <a16:creationId xmlns:a16="http://schemas.microsoft.com/office/drawing/2014/main" xmlns="" id="{B2A8340B-61E8-45C3-BCB6-19BDF2EDC455}"/>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45" name="Rectangle 8">
              <a:extLst>
                <a:ext uri="{FF2B5EF4-FFF2-40B4-BE49-F238E27FC236}">
                  <a16:creationId xmlns:a16="http://schemas.microsoft.com/office/drawing/2014/main" xmlns="" id="{C0A55F95-60DE-4AE2-9F9B-D56C77375866}"/>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46" name="Rectangle 9">
              <a:extLst>
                <a:ext uri="{FF2B5EF4-FFF2-40B4-BE49-F238E27FC236}">
                  <a16:creationId xmlns:a16="http://schemas.microsoft.com/office/drawing/2014/main" xmlns="" id="{F1609CD9-8B73-452D-8780-267763468C3F}"/>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7" name="Rectangle 10">
              <a:extLst>
                <a:ext uri="{FF2B5EF4-FFF2-40B4-BE49-F238E27FC236}">
                  <a16:creationId xmlns:a16="http://schemas.microsoft.com/office/drawing/2014/main" xmlns="" id="{F163BDD0-B40E-40E6-B96C-8D96AAA68535}"/>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8" name="Rectangle 11">
              <a:extLst>
                <a:ext uri="{FF2B5EF4-FFF2-40B4-BE49-F238E27FC236}">
                  <a16:creationId xmlns:a16="http://schemas.microsoft.com/office/drawing/2014/main" xmlns="" id="{81D3E173-9479-4885-AB41-BE152DA43DF6}"/>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9" name="Rectangle 12">
              <a:extLst>
                <a:ext uri="{FF2B5EF4-FFF2-40B4-BE49-F238E27FC236}">
                  <a16:creationId xmlns:a16="http://schemas.microsoft.com/office/drawing/2014/main" xmlns="" id="{0AF60450-A96A-454E-A337-95A874E39E8E}"/>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50" name="Rectangle 13">
              <a:extLst>
                <a:ext uri="{FF2B5EF4-FFF2-40B4-BE49-F238E27FC236}">
                  <a16:creationId xmlns:a16="http://schemas.microsoft.com/office/drawing/2014/main" xmlns="" id="{AD098A5D-751A-401B-9CDF-FF2B8F63324C}"/>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51" name="Rectangle 14">
              <a:extLst>
                <a:ext uri="{FF2B5EF4-FFF2-40B4-BE49-F238E27FC236}">
                  <a16:creationId xmlns:a16="http://schemas.microsoft.com/office/drawing/2014/main" xmlns="" id="{55A77306-4C27-467C-A473-6A89B53F5110}"/>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52" name="Line 15">
              <a:extLst>
                <a:ext uri="{FF2B5EF4-FFF2-40B4-BE49-F238E27FC236}">
                  <a16:creationId xmlns:a16="http://schemas.microsoft.com/office/drawing/2014/main" xmlns="" id="{C888EF29-6EDE-4F8C-BEB2-B08145F67AAA}"/>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3" name="Line 16">
              <a:extLst>
                <a:ext uri="{FF2B5EF4-FFF2-40B4-BE49-F238E27FC236}">
                  <a16:creationId xmlns:a16="http://schemas.microsoft.com/office/drawing/2014/main" xmlns="" id="{6AA7B89D-4E4D-4616-BE7B-A99E4D593A75}"/>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4" name="Line 17">
              <a:extLst>
                <a:ext uri="{FF2B5EF4-FFF2-40B4-BE49-F238E27FC236}">
                  <a16:creationId xmlns:a16="http://schemas.microsoft.com/office/drawing/2014/main" xmlns="" id="{B97D41F3-DB74-47AC-9AC8-B67229575B01}"/>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5" name="Line 18">
              <a:extLst>
                <a:ext uri="{FF2B5EF4-FFF2-40B4-BE49-F238E27FC236}">
                  <a16:creationId xmlns:a16="http://schemas.microsoft.com/office/drawing/2014/main" xmlns="" id="{9904370A-0E88-4EE5-8C8F-CDA79B40780B}"/>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6" name="Line 19">
              <a:extLst>
                <a:ext uri="{FF2B5EF4-FFF2-40B4-BE49-F238E27FC236}">
                  <a16:creationId xmlns:a16="http://schemas.microsoft.com/office/drawing/2014/main" xmlns="" id="{699DD47F-2B56-4EDB-8670-BE3B46773FB3}"/>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57" name="Line 20">
              <a:extLst>
                <a:ext uri="{FF2B5EF4-FFF2-40B4-BE49-F238E27FC236}">
                  <a16:creationId xmlns:a16="http://schemas.microsoft.com/office/drawing/2014/main" xmlns="" id="{C95A0898-42B2-4220-83D4-77BE2D0CC5E5}"/>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8" name="Line 21">
              <a:extLst>
                <a:ext uri="{FF2B5EF4-FFF2-40B4-BE49-F238E27FC236}">
                  <a16:creationId xmlns:a16="http://schemas.microsoft.com/office/drawing/2014/main" xmlns="" id="{37C93941-55FD-41BF-A196-E88AC39EF9CC}"/>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9" name="Line 22">
              <a:extLst>
                <a:ext uri="{FF2B5EF4-FFF2-40B4-BE49-F238E27FC236}">
                  <a16:creationId xmlns:a16="http://schemas.microsoft.com/office/drawing/2014/main" xmlns="" id="{004FADB0-0642-406E-8BE1-61BEC58A1C7D}"/>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60" name="TextBox 59">
            <a:extLst>
              <a:ext uri="{FF2B5EF4-FFF2-40B4-BE49-F238E27FC236}">
                <a16:creationId xmlns:a16="http://schemas.microsoft.com/office/drawing/2014/main" xmlns="" id="{38CB2CB8-3E5A-4CED-B758-FE0C49A7DAC1}"/>
              </a:ext>
            </a:extLst>
          </p:cNvPr>
          <p:cNvSpPr txBox="1"/>
          <p:nvPr/>
        </p:nvSpPr>
        <p:spPr>
          <a:xfrm>
            <a:off x="6652107" y="1756097"/>
            <a:ext cx="1941622" cy="369332"/>
          </a:xfrm>
          <a:prstGeom prst="rect">
            <a:avLst/>
          </a:prstGeom>
          <a:noFill/>
        </p:spPr>
        <p:txBody>
          <a:bodyPr wrap="none" rtlCol="0">
            <a:spAutoFit/>
          </a:bodyPr>
          <a:lstStyle/>
          <a:p>
            <a:r>
              <a:rPr lang="en-US" dirty="0"/>
              <a:t>Vertical Gradient</a:t>
            </a:r>
          </a:p>
        </p:txBody>
      </p:sp>
      <p:grpSp>
        <p:nvGrpSpPr>
          <p:cNvPr id="61" name="Group 5">
            <a:extLst>
              <a:ext uri="{FF2B5EF4-FFF2-40B4-BE49-F238E27FC236}">
                <a16:creationId xmlns:a16="http://schemas.microsoft.com/office/drawing/2014/main" xmlns="" id="{55C76347-8062-491F-BA57-21519150274C}"/>
              </a:ext>
            </a:extLst>
          </p:cNvPr>
          <p:cNvGrpSpPr>
            <a:grpSpLocks noChangeAspect="1"/>
          </p:cNvGrpSpPr>
          <p:nvPr/>
        </p:nvGrpSpPr>
        <p:grpSpPr bwMode="auto">
          <a:xfrm>
            <a:off x="5204985" y="3261207"/>
            <a:ext cx="1390650" cy="1371600"/>
            <a:chOff x="144" y="144"/>
            <a:chExt cx="1152" cy="1136"/>
          </a:xfrm>
        </p:grpSpPr>
        <p:sp>
          <p:nvSpPr>
            <p:cNvPr id="62" name="Rectangle 6">
              <a:extLst>
                <a:ext uri="{FF2B5EF4-FFF2-40B4-BE49-F238E27FC236}">
                  <a16:creationId xmlns:a16="http://schemas.microsoft.com/office/drawing/2014/main" xmlns="" id="{B575BC2F-8ABB-4C82-9E1B-F4F52EE5D550}"/>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3" name="Rectangle 7">
              <a:extLst>
                <a:ext uri="{FF2B5EF4-FFF2-40B4-BE49-F238E27FC236}">
                  <a16:creationId xmlns:a16="http://schemas.microsoft.com/office/drawing/2014/main" xmlns="" id="{4CCBEE38-91C5-4D6A-A8DA-2FF82E3D9B32}"/>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4" name="Rectangle 8">
              <a:extLst>
                <a:ext uri="{FF2B5EF4-FFF2-40B4-BE49-F238E27FC236}">
                  <a16:creationId xmlns:a16="http://schemas.microsoft.com/office/drawing/2014/main" xmlns="" id="{6E637C3F-76A1-4E83-B92C-810854B7B789}"/>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5" name="Rectangle 9">
              <a:extLst>
                <a:ext uri="{FF2B5EF4-FFF2-40B4-BE49-F238E27FC236}">
                  <a16:creationId xmlns:a16="http://schemas.microsoft.com/office/drawing/2014/main" xmlns="" id="{D53BDCDB-6A2B-4172-AF14-C3C809172605}"/>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6" name="Rectangle 10">
              <a:extLst>
                <a:ext uri="{FF2B5EF4-FFF2-40B4-BE49-F238E27FC236}">
                  <a16:creationId xmlns:a16="http://schemas.microsoft.com/office/drawing/2014/main" xmlns="" id="{A5ACB51C-221F-4FF9-AC7D-9618BBF4B566}"/>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-4</a:t>
              </a:r>
            </a:p>
          </p:txBody>
        </p:sp>
        <p:sp>
          <p:nvSpPr>
            <p:cNvPr id="67" name="Rectangle 11">
              <a:extLst>
                <a:ext uri="{FF2B5EF4-FFF2-40B4-BE49-F238E27FC236}">
                  <a16:creationId xmlns:a16="http://schemas.microsoft.com/office/drawing/2014/main" xmlns="" id="{C4972129-7FCC-45CE-BBC4-DDA4C280FDC1}"/>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8" name="Rectangle 12">
              <a:extLst>
                <a:ext uri="{FF2B5EF4-FFF2-40B4-BE49-F238E27FC236}">
                  <a16:creationId xmlns:a16="http://schemas.microsoft.com/office/drawing/2014/main" xmlns="" id="{65885356-F1CC-4513-857B-EB7A6F00CFEE}"/>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9" name="Rectangle 13">
              <a:extLst>
                <a:ext uri="{FF2B5EF4-FFF2-40B4-BE49-F238E27FC236}">
                  <a16:creationId xmlns:a16="http://schemas.microsoft.com/office/drawing/2014/main" xmlns="" id="{B3229BD8-6A46-4E85-8531-1FE9FE1B25B0}"/>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70" name="Rectangle 14">
              <a:extLst>
                <a:ext uri="{FF2B5EF4-FFF2-40B4-BE49-F238E27FC236}">
                  <a16:creationId xmlns:a16="http://schemas.microsoft.com/office/drawing/2014/main" xmlns="" id="{B9A2741E-3F8A-4481-9801-C713E574E29C}"/>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71" name="Line 15">
              <a:extLst>
                <a:ext uri="{FF2B5EF4-FFF2-40B4-BE49-F238E27FC236}">
                  <a16:creationId xmlns:a16="http://schemas.microsoft.com/office/drawing/2014/main" xmlns="" id="{C7DF6C02-C6B4-4161-B0A0-15ED7D788EF9}"/>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2" name="Line 16">
              <a:extLst>
                <a:ext uri="{FF2B5EF4-FFF2-40B4-BE49-F238E27FC236}">
                  <a16:creationId xmlns:a16="http://schemas.microsoft.com/office/drawing/2014/main" xmlns="" id="{A580B2C5-34C1-4B9B-BE83-1B411AC45A6F}"/>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3" name="Line 17">
              <a:extLst>
                <a:ext uri="{FF2B5EF4-FFF2-40B4-BE49-F238E27FC236}">
                  <a16:creationId xmlns:a16="http://schemas.microsoft.com/office/drawing/2014/main" xmlns="" id="{2B3C08D4-56E1-4302-B358-A7B90A52EF25}"/>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4" name="Line 18">
              <a:extLst>
                <a:ext uri="{FF2B5EF4-FFF2-40B4-BE49-F238E27FC236}">
                  <a16:creationId xmlns:a16="http://schemas.microsoft.com/office/drawing/2014/main" xmlns="" id="{18B50C41-C673-49DE-B84D-10001745F503}"/>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5" name="Line 19">
              <a:extLst>
                <a:ext uri="{FF2B5EF4-FFF2-40B4-BE49-F238E27FC236}">
                  <a16:creationId xmlns:a16="http://schemas.microsoft.com/office/drawing/2014/main" xmlns="" id="{76DEA8A2-D388-4D8C-8982-D51CB353885C}"/>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6" name="Line 20">
              <a:extLst>
                <a:ext uri="{FF2B5EF4-FFF2-40B4-BE49-F238E27FC236}">
                  <a16:creationId xmlns:a16="http://schemas.microsoft.com/office/drawing/2014/main" xmlns="" id="{937BB90C-5121-4D1F-9D89-B1B8925A5C7F}"/>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7" name="Line 21">
              <a:extLst>
                <a:ext uri="{FF2B5EF4-FFF2-40B4-BE49-F238E27FC236}">
                  <a16:creationId xmlns:a16="http://schemas.microsoft.com/office/drawing/2014/main" xmlns="" id="{7B1F4603-31FD-4824-9A8B-7C297D538D5E}"/>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8" name="Line 22">
              <a:extLst>
                <a:ext uri="{FF2B5EF4-FFF2-40B4-BE49-F238E27FC236}">
                  <a16:creationId xmlns:a16="http://schemas.microsoft.com/office/drawing/2014/main" xmlns="" id="{EF440D4F-379F-432E-A549-C567F59F71D8}"/>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9" name="TextBox 78">
            <a:extLst>
              <a:ext uri="{FF2B5EF4-FFF2-40B4-BE49-F238E27FC236}">
                <a16:creationId xmlns:a16="http://schemas.microsoft.com/office/drawing/2014/main" xmlns="" id="{AE420DE3-760E-41AD-8DE2-3C4D3586892A}"/>
              </a:ext>
            </a:extLst>
          </p:cNvPr>
          <p:cNvSpPr txBox="1"/>
          <p:nvPr/>
        </p:nvSpPr>
        <p:spPr>
          <a:xfrm>
            <a:off x="6650917" y="3227534"/>
            <a:ext cx="2199641" cy="646331"/>
          </a:xfrm>
          <a:prstGeom prst="rect">
            <a:avLst/>
          </a:prstGeom>
          <a:noFill/>
        </p:spPr>
        <p:txBody>
          <a:bodyPr wrap="none" rtlCol="0">
            <a:spAutoFit/>
          </a:bodyPr>
          <a:lstStyle/>
          <a:p>
            <a:r>
              <a:rPr lang="en-US" dirty="0" err="1"/>
              <a:t>LaPlacian</a:t>
            </a:r>
            <a:r>
              <a:rPr lang="en-US" dirty="0"/>
              <a:t> of Gaussian</a:t>
            </a:r>
          </a:p>
          <a:p>
            <a:r>
              <a:rPr lang="en-US" dirty="0"/>
              <a:t>2D edge detection</a:t>
            </a:r>
          </a:p>
        </p:txBody>
      </p:sp>
      <p:pic>
        <p:nvPicPr>
          <p:cNvPr id="81" name="Picture 2">
            <a:extLst>
              <a:ext uri="{FF2B5EF4-FFF2-40B4-BE49-F238E27FC236}">
                <a16:creationId xmlns:a16="http://schemas.microsoft.com/office/drawing/2014/main" xmlns="" id="{4CAEFB84-AAE1-43BB-8252-0BD9B5EC2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39" y="5002139"/>
            <a:ext cx="1399584" cy="141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TextBox 81">
            <a:extLst>
              <a:ext uri="{FF2B5EF4-FFF2-40B4-BE49-F238E27FC236}">
                <a16:creationId xmlns:a16="http://schemas.microsoft.com/office/drawing/2014/main" xmlns="" id="{2394521D-EA62-4F4D-A6A9-0AF9E4435F6A}"/>
              </a:ext>
            </a:extLst>
          </p:cNvPr>
          <p:cNvSpPr txBox="1"/>
          <p:nvPr/>
        </p:nvSpPr>
        <p:spPr>
          <a:xfrm>
            <a:off x="2171829" y="4946960"/>
            <a:ext cx="3340151" cy="646331"/>
          </a:xfrm>
          <a:prstGeom prst="rect">
            <a:avLst/>
          </a:prstGeom>
          <a:noFill/>
        </p:spPr>
        <p:txBody>
          <a:bodyPr wrap="square" rtlCol="0">
            <a:spAutoFit/>
          </a:bodyPr>
          <a:lstStyle/>
          <a:p>
            <a:r>
              <a:rPr lang="en-US" dirty="0"/>
              <a:t>Gaussian smoothing</a:t>
            </a:r>
          </a:p>
          <a:p>
            <a:r>
              <a:rPr lang="en-US" dirty="0"/>
              <a:t>Weight contribution by nearness</a:t>
            </a:r>
          </a:p>
        </p:txBody>
      </p:sp>
      <p:pic>
        <p:nvPicPr>
          <p:cNvPr id="84" name="image.png" descr="image.png">
            <a:extLst>
              <a:ext uri="{FF2B5EF4-FFF2-40B4-BE49-F238E27FC236}">
                <a16:creationId xmlns:a16="http://schemas.microsoft.com/office/drawing/2014/main" xmlns="" id="{579C2C69-3B3D-44E5-A48F-8F0F3AC747F9}"/>
              </a:ext>
            </a:extLst>
          </p:cNvPr>
          <p:cNvPicPr>
            <a:picLocks noChangeAspect="1"/>
          </p:cNvPicPr>
          <p:nvPr/>
        </p:nvPicPr>
        <p:blipFill>
          <a:blip r:embed="rId4">
            <a:extLst/>
          </a:blip>
          <a:stretch>
            <a:fillRect/>
          </a:stretch>
        </p:blipFill>
        <p:spPr>
          <a:xfrm>
            <a:off x="6799780" y="3911912"/>
            <a:ext cx="1512668" cy="1357618"/>
          </a:xfrm>
          <a:prstGeom prst="rect">
            <a:avLst/>
          </a:prstGeom>
          <a:ln w="12700">
            <a:miter lim="400000"/>
          </a:ln>
        </p:spPr>
      </p:pic>
      <p:pic>
        <p:nvPicPr>
          <p:cNvPr id="87" name="image.png" descr="image.png">
            <a:extLst>
              <a:ext uri="{FF2B5EF4-FFF2-40B4-BE49-F238E27FC236}">
                <a16:creationId xmlns:a16="http://schemas.microsoft.com/office/drawing/2014/main" xmlns="" id="{01C903E9-F595-459A-B5A7-DB0D99D1B4C2}"/>
              </a:ext>
            </a:extLst>
          </p:cNvPr>
          <p:cNvPicPr>
            <a:picLocks noChangeAspect="1"/>
          </p:cNvPicPr>
          <p:nvPr/>
        </p:nvPicPr>
        <p:blipFill>
          <a:blip r:embed="rId5">
            <a:clrChange>
              <a:clrFrom>
                <a:srgbClr val="FFFFFF"/>
              </a:clrFrom>
              <a:clrTo>
                <a:srgbClr val="FFFFFF">
                  <a:alpha val="0"/>
                </a:srgbClr>
              </a:clrTo>
            </a:clrChange>
            <a:extLst/>
          </a:blip>
          <a:stretch>
            <a:fillRect/>
          </a:stretch>
        </p:blipFill>
        <p:spPr>
          <a:xfrm>
            <a:off x="2258672" y="5593291"/>
            <a:ext cx="1514808" cy="1064412"/>
          </a:xfrm>
          <a:prstGeom prst="rect">
            <a:avLst/>
          </a:prstGeom>
          <a:ln w="12700">
            <a:miter lim="400000"/>
          </a:ln>
        </p:spPr>
      </p:pic>
    </p:spTree>
    <p:extLst>
      <p:ext uri="{BB962C8B-B14F-4D97-AF65-F5344CB8AC3E}">
        <p14:creationId xmlns:p14="http://schemas.microsoft.com/office/powerpoint/2010/main" val="883724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EDD96-2335-482F-ACE5-A05ED2D843B6}"/>
              </a:ext>
            </a:extLst>
          </p:cNvPr>
          <p:cNvSpPr>
            <a:spLocks noGrp="1"/>
          </p:cNvSpPr>
          <p:nvPr>
            <p:ph type="title"/>
          </p:nvPr>
        </p:nvSpPr>
        <p:spPr/>
        <p:txBody>
          <a:bodyPr/>
          <a:lstStyle/>
          <a:p>
            <a:r>
              <a:rPr lang="en-US" dirty="0"/>
              <a:t>Mathematical morphology</a:t>
            </a:r>
          </a:p>
        </p:txBody>
      </p:sp>
      <p:sp>
        <p:nvSpPr>
          <p:cNvPr id="3" name="Rectangle 2">
            <a:extLst>
              <a:ext uri="{FF2B5EF4-FFF2-40B4-BE49-F238E27FC236}">
                <a16:creationId xmlns:a16="http://schemas.microsoft.com/office/drawing/2014/main" xmlns="" id="{DAFD7FD6-DB67-490F-B875-078281416EDD}"/>
              </a:ext>
            </a:extLst>
          </p:cNvPr>
          <p:cNvSpPr/>
          <p:nvPr/>
        </p:nvSpPr>
        <p:spPr>
          <a:xfrm>
            <a:off x="801112" y="1633697"/>
            <a:ext cx="7824998" cy="4247317"/>
          </a:xfrm>
          <a:prstGeom prst="rect">
            <a:avLst/>
          </a:prstGeom>
        </p:spPr>
        <p:txBody>
          <a:bodyPr wrap="square">
            <a:spAutoFit/>
          </a:bodyPr>
          <a:lstStyle/>
          <a:p>
            <a:pPr marL="285750" indent="-285750">
              <a:buFont typeface="Arial" panose="020B0604020202020204" pitchFamily="34" charset="0"/>
              <a:buChar char="•"/>
            </a:pPr>
            <a:r>
              <a:rPr lang="en-US" altLang="en-US" dirty="0">
                <a:latin typeface="Verdana" panose="020B0604030504040204" pitchFamily="34" charset="0"/>
              </a:rPr>
              <a:t>Set of logical operations performed primarily on binary images</a:t>
            </a:r>
          </a:p>
          <a:p>
            <a:pPr marL="285750" indent="-285750">
              <a:buFont typeface="Arial" panose="020B0604020202020204" pitchFamily="34" charset="0"/>
              <a:buChar char="•"/>
            </a:pPr>
            <a:r>
              <a:rPr lang="en-US" altLang="en-US" dirty="0">
                <a:latin typeface="Verdana" panose="020B0604030504040204" pitchFamily="34" charset="0"/>
              </a:rPr>
              <a:t>Frequently used to clean up shapes after pixel–based segmentation </a:t>
            </a:r>
          </a:p>
          <a:p>
            <a:endParaRPr lang="en-US" altLang="en-US" dirty="0">
              <a:latin typeface="Verdana" panose="020B0604030504040204" pitchFamily="34" charset="0"/>
            </a:endParaRPr>
          </a:p>
          <a:p>
            <a:pPr marL="285750" indent="-285750">
              <a:buFont typeface="Arial" panose="020B0604020202020204" pitchFamily="34" charset="0"/>
              <a:buChar char="•"/>
            </a:pPr>
            <a:r>
              <a:rPr lang="en-US" altLang="en-US" dirty="0">
                <a:latin typeface="Verdana" panose="020B0604030504040204" pitchFamily="34" charset="0"/>
              </a:rPr>
              <a:t>Binary mathematical morphology consists of two basic operations</a:t>
            </a:r>
          </a:p>
          <a:p>
            <a:endParaRPr lang="en-US" altLang="en-US" b="1" dirty="0">
              <a:latin typeface="Verdana" panose="020B0604030504040204" pitchFamily="34" charset="0"/>
            </a:endParaRP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Dilation: based on logical AND</a:t>
            </a: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Erosion: based on logical OR</a:t>
            </a:r>
          </a:p>
          <a:p>
            <a:endParaRPr lang="en-US" altLang="en-US" b="1" dirty="0">
              <a:latin typeface="Verdana" panose="020B0604030504040204" pitchFamily="34" charset="0"/>
            </a:endParaRPr>
          </a:p>
          <a:p>
            <a:r>
              <a:rPr lang="en-US" altLang="en-US" dirty="0">
                <a:latin typeface="Verdana" panose="020B0604030504040204" pitchFamily="34" charset="0"/>
              </a:rPr>
              <a:t>	and several composite relations</a:t>
            </a:r>
          </a:p>
          <a:p>
            <a:endParaRPr lang="en-US" altLang="en-US" dirty="0">
              <a:latin typeface="Verdana" panose="020B0604030504040204" pitchFamily="34" charset="0"/>
            </a:endParaRP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Closing: dilation followed by erosion</a:t>
            </a: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Opening: erosion followed by dilation</a:t>
            </a:r>
          </a:p>
          <a:p>
            <a:pPr marL="742950" lvl="1" indent="-285750">
              <a:buFont typeface="Arial" panose="020B0604020202020204" pitchFamily="34" charset="0"/>
              <a:buChar char="•"/>
            </a:pPr>
            <a:r>
              <a:rPr lang="en-US" altLang="en-US" b="1" dirty="0">
                <a:solidFill>
                  <a:srgbClr val="0070C0"/>
                </a:solidFill>
                <a:latin typeface="Verdana" panose="020B0604030504040204" pitchFamily="34" charset="0"/>
              </a:rPr>
              <a:t>Skeleton: erosion with various structuring elements</a:t>
            </a:r>
          </a:p>
        </p:txBody>
      </p:sp>
    </p:spTree>
    <p:extLst>
      <p:ext uri="{BB962C8B-B14F-4D97-AF65-F5344CB8AC3E}">
        <p14:creationId xmlns:p14="http://schemas.microsoft.com/office/powerpoint/2010/main" val="1521045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F25FB6F0-B076-47E2-984C-4BE338709405}"/>
              </a:ext>
            </a:extLst>
          </p:cNvPr>
          <p:cNvSpPr>
            <a:spLocks noGrp="1" noChangeArrowheads="1"/>
          </p:cNvSpPr>
          <p:nvPr>
            <p:ph type="title"/>
          </p:nvPr>
        </p:nvSpPr>
        <p:spPr/>
        <p:txBody>
          <a:bodyPr/>
          <a:lstStyle/>
          <a:p>
            <a:r>
              <a:rPr lang="en-US" altLang="en-US"/>
              <a:t>What is a Coordinate System?</a:t>
            </a:r>
          </a:p>
        </p:txBody>
      </p:sp>
      <p:sp>
        <p:nvSpPr>
          <p:cNvPr id="3075" name="Line 3">
            <a:extLst>
              <a:ext uri="{FF2B5EF4-FFF2-40B4-BE49-F238E27FC236}">
                <a16:creationId xmlns:a16="http://schemas.microsoft.com/office/drawing/2014/main" xmlns="" id="{2D0D31C6-383A-4FDA-B852-4C9C87DF3569}"/>
              </a:ext>
            </a:extLst>
          </p:cNvPr>
          <p:cNvSpPr>
            <a:spLocks noChangeShapeType="1"/>
          </p:cNvSpPr>
          <p:nvPr/>
        </p:nvSpPr>
        <p:spPr bwMode="auto">
          <a:xfrm flipV="1">
            <a:off x="2711450" y="2079625"/>
            <a:ext cx="5334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 name="Line 5">
            <a:extLst>
              <a:ext uri="{FF2B5EF4-FFF2-40B4-BE49-F238E27FC236}">
                <a16:creationId xmlns:a16="http://schemas.microsoft.com/office/drawing/2014/main" xmlns="" id="{DBAB589D-026C-44E9-A14B-D62E74A33F06}"/>
              </a:ext>
            </a:extLst>
          </p:cNvPr>
          <p:cNvSpPr>
            <a:spLocks noChangeShapeType="1"/>
          </p:cNvSpPr>
          <p:nvPr/>
        </p:nvSpPr>
        <p:spPr bwMode="auto">
          <a:xfrm rot="14217195" flipV="1">
            <a:off x="1633538" y="3092450"/>
            <a:ext cx="5334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 name="Line 6">
            <a:extLst>
              <a:ext uri="{FF2B5EF4-FFF2-40B4-BE49-F238E27FC236}">
                <a16:creationId xmlns:a16="http://schemas.microsoft.com/office/drawing/2014/main" xmlns="" id="{B9F04FEC-15B7-4C37-A794-1DAB5BCD6C21}"/>
              </a:ext>
            </a:extLst>
          </p:cNvPr>
          <p:cNvSpPr>
            <a:spLocks noChangeShapeType="1"/>
          </p:cNvSpPr>
          <p:nvPr/>
        </p:nvSpPr>
        <p:spPr bwMode="auto">
          <a:xfrm rot="5969705" flipV="1">
            <a:off x="3200400" y="3276600"/>
            <a:ext cx="5334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 name="Text Box 7">
            <a:extLst>
              <a:ext uri="{FF2B5EF4-FFF2-40B4-BE49-F238E27FC236}">
                <a16:creationId xmlns:a16="http://schemas.microsoft.com/office/drawing/2014/main" xmlns="" id="{ACD5308C-DB97-400A-874F-AA77E17BDD06}"/>
              </a:ext>
            </a:extLst>
          </p:cNvPr>
          <p:cNvSpPr txBox="1">
            <a:spLocks noChangeArrowheads="1"/>
          </p:cNvSpPr>
          <p:nvPr/>
        </p:nvSpPr>
        <p:spPr bwMode="auto">
          <a:xfrm>
            <a:off x="685800" y="4114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v</a:t>
            </a:r>
            <a:r>
              <a:rPr lang="en-US" altLang="en-US" baseline="-25000"/>
              <a:t>1</a:t>
            </a:r>
          </a:p>
        </p:txBody>
      </p:sp>
      <p:sp>
        <p:nvSpPr>
          <p:cNvPr id="3080" name="Text Box 8">
            <a:extLst>
              <a:ext uri="{FF2B5EF4-FFF2-40B4-BE49-F238E27FC236}">
                <a16:creationId xmlns:a16="http://schemas.microsoft.com/office/drawing/2014/main" xmlns="" id="{20F1E8DD-D4E1-4FCC-98B8-E329B9885C9A}"/>
              </a:ext>
            </a:extLst>
          </p:cNvPr>
          <p:cNvSpPr txBox="1">
            <a:spLocks noChangeArrowheads="1"/>
          </p:cNvSpPr>
          <p:nvPr/>
        </p:nvSpPr>
        <p:spPr bwMode="auto">
          <a:xfrm>
            <a:off x="4191000" y="4495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v</a:t>
            </a:r>
            <a:r>
              <a:rPr lang="en-US" altLang="en-US" baseline="-25000"/>
              <a:t>2</a:t>
            </a:r>
          </a:p>
        </p:txBody>
      </p:sp>
      <p:sp>
        <p:nvSpPr>
          <p:cNvPr id="3081" name="Text Box 9">
            <a:extLst>
              <a:ext uri="{FF2B5EF4-FFF2-40B4-BE49-F238E27FC236}">
                <a16:creationId xmlns:a16="http://schemas.microsoft.com/office/drawing/2014/main" xmlns="" id="{AA41FFD0-5CB6-4470-9F86-EA07C2E2C4C2}"/>
              </a:ext>
            </a:extLst>
          </p:cNvPr>
          <p:cNvSpPr txBox="1">
            <a:spLocks noChangeArrowheads="1"/>
          </p:cNvSpPr>
          <p:nvPr/>
        </p:nvSpPr>
        <p:spPr bwMode="auto">
          <a:xfrm>
            <a:off x="3352800" y="1828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v</a:t>
            </a:r>
            <a:r>
              <a:rPr lang="en-US" altLang="en-US" baseline="-25000"/>
              <a:t>3</a:t>
            </a:r>
          </a:p>
        </p:txBody>
      </p:sp>
      <p:sp>
        <p:nvSpPr>
          <p:cNvPr id="3082" name="Oval 10">
            <a:extLst>
              <a:ext uri="{FF2B5EF4-FFF2-40B4-BE49-F238E27FC236}">
                <a16:creationId xmlns:a16="http://schemas.microsoft.com/office/drawing/2014/main" xmlns="" id="{30D6172B-EC5F-4D2A-8867-15EF4DDEBAF6}"/>
              </a:ext>
            </a:extLst>
          </p:cNvPr>
          <p:cNvSpPr>
            <a:spLocks noChangeArrowheads="1"/>
          </p:cNvSpPr>
          <p:nvPr/>
        </p:nvSpPr>
        <p:spPr bwMode="auto">
          <a:xfrm>
            <a:off x="2633663" y="360362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3" name="Text Box 11">
            <a:extLst>
              <a:ext uri="{FF2B5EF4-FFF2-40B4-BE49-F238E27FC236}">
                <a16:creationId xmlns:a16="http://schemas.microsoft.com/office/drawing/2014/main" xmlns="" id="{F504227F-3D35-488C-B4FA-B0D10053C70A}"/>
              </a:ext>
            </a:extLst>
          </p:cNvPr>
          <p:cNvSpPr txBox="1">
            <a:spLocks noChangeArrowheads="1"/>
          </p:cNvSpPr>
          <p:nvPr/>
        </p:nvSpPr>
        <p:spPr bwMode="auto">
          <a:xfrm>
            <a:off x="2879725" y="3317875"/>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O</a:t>
            </a:r>
          </a:p>
        </p:txBody>
      </p:sp>
      <p:sp>
        <p:nvSpPr>
          <p:cNvPr id="3085" name="Text Box 13">
            <a:extLst>
              <a:ext uri="{FF2B5EF4-FFF2-40B4-BE49-F238E27FC236}">
                <a16:creationId xmlns:a16="http://schemas.microsoft.com/office/drawing/2014/main" xmlns="" id="{06C2416C-226E-433F-BC62-FCF3E6F614FC}"/>
              </a:ext>
            </a:extLst>
          </p:cNvPr>
          <p:cNvSpPr txBox="1">
            <a:spLocks noChangeArrowheads="1"/>
          </p:cNvSpPr>
          <p:nvPr/>
        </p:nvSpPr>
        <p:spPr bwMode="auto">
          <a:xfrm>
            <a:off x="5013325" y="1793875"/>
            <a:ext cx="344487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A </a:t>
            </a:r>
            <a:r>
              <a:rPr lang="en-US" altLang="en-US" i="1" dirty="0"/>
              <a:t>coordinate system</a:t>
            </a:r>
            <a:r>
              <a:rPr lang="en-US" altLang="en-US" dirty="0"/>
              <a:t> for a three-dimensional space is a point </a:t>
            </a:r>
            <a:r>
              <a:rPr lang="en-US" altLang="en-US" b="1" dirty="0"/>
              <a:t>O</a:t>
            </a:r>
            <a:r>
              <a:rPr lang="en-US" altLang="en-US" dirty="0"/>
              <a:t> called the </a:t>
            </a:r>
            <a:r>
              <a:rPr lang="en-US" altLang="en-US" i="1" dirty="0"/>
              <a:t>origin</a:t>
            </a:r>
            <a:r>
              <a:rPr lang="en-US" altLang="en-US" dirty="0"/>
              <a:t> along with three linearly independent vectors </a:t>
            </a:r>
            <a:r>
              <a:rPr lang="en-US" altLang="en-US" b="1" dirty="0"/>
              <a:t>v</a:t>
            </a:r>
            <a:r>
              <a:rPr lang="en-US" altLang="en-US" baseline="-25000" dirty="0"/>
              <a:t>1</a:t>
            </a:r>
            <a:r>
              <a:rPr lang="en-US" altLang="en-US" dirty="0"/>
              <a:t>, </a:t>
            </a:r>
            <a:r>
              <a:rPr lang="en-US" altLang="en-US" b="1" dirty="0"/>
              <a:t>v</a:t>
            </a:r>
            <a:r>
              <a:rPr lang="en-US" altLang="en-US" baseline="-25000" dirty="0"/>
              <a:t>2</a:t>
            </a:r>
            <a:r>
              <a:rPr lang="en-US" altLang="en-US" dirty="0"/>
              <a:t>, and </a:t>
            </a:r>
            <a:r>
              <a:rPr lang="en-US" altLang="en-US" b="1" dirty="0"/>
              <a:t>v</a:t>
            </a:r>
            <a:r>
              <a:rPr lang="en-US" altLang="en-US" baseline="-25000" dirty="0"/>
              <a:t>3</a:t>
            </a:r>
            <a:r>
              <a:rPr lang="en-US" altLang="en-US" dirty="0"/>
              <a:t>.</a:t>
            </a:r>
          </a:p>
          <a:p>
            <a:endParaRPr lang="en-US" altLang="en-US" dirty="0"/>
          </a:p>
          <a:p>
            <a:r>
              <a:rPr lang="en-US" altLang="en-US" i="1" dirty="0"/>
              <a:t>Linearly independent</a:t>
            </a:r>
            <a:r>
              <a:rPr lang="en-US" altLang="en-US" dirty="0"/>
              <a:t> here means no two of the vectors are parallel and the three vectors do not all lie in the same plane.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A9395-9EBD-42C6-8D63-431090B3B508}"/>
              </a:ext>
            </a:extLst>
          </p:cNvPr>
          <p:cNvSpPr>
            <a:spLocks noGrp="1"/>
          </p:cNvSpPr>
          <p:nvPr>
            <p:ph type="title"/>
          </p:nvPr>
        </p:nvSpPr>
        <p:spPr/>
        <p:txBody>
          <a:bodyPr/>
          <a:lstStyle/>
          <a:p>
            <a:r>
              <a:rPr lang="en-US" dirty="0"/>
              <a:t>Structuring Elements</a:t>
            </a:r>
          </a:p>
        </p:txBody>
      </p:sp>
      <p:sp>
        <p:nvSpPr>
          <p:cNvPr id="3" name="Text Box 3">
            <a:extLst>
              <a:ext uri="{FF2B5EF4-FFF2-40B4-BE49-F238E27FC236}">
                <a16:creationId xmlns:a16="http://schemas.microsoft.com/office/drawing/2014/main" xmlns="" id="{8915DF85-C374-4A60-86B1-9899DC6F92CB}"/>
              </a:ext>
            </a:extLst>
          </p:cNvPr>
          <p:cNvSpPr txBox="1">
            <a:spLocks noChangeArrowheads="1"/>
          </p:cNvSpPr>
          <p:nvPr/>
        </p:nvSpPr>
        <p:spPr bwMode="auto">
          <a:xfrm>
            <a:off x="628650" y="1518886"/>
            <a:ext cx="69199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b="1" dirty="0">
                <a:latin typeface="Verdana" panose="020B0604030504040204" pitchFamily="34" charset="0"/>
              </a:rPr>
              <a:t>A </a:t>
            </a:r>
            <a:r>
              <a:rPr lang="en-US" altLang="en-US" sz="2000" b="1" dirty="0">
                <a:solidFill>
                  <a:srgbClr val="0070C0"/>
                </a:solidFill>
                <a:latin typeface="Verdana" panose="020B0604030504040204" pitchFamily="34" charset="0"/>
              </a:rPr>
              <a:t>structuring element </a:t>
            </a:r>
            <a:r>
              <a:rPr lang="en-US" altLang="en-US" sz="2000" b="1" dirty="0">
                <a:latin typeface="Verdana" panose="020B0604030504040204" pitchFamily="34" charset="0"/>
              </a:rPr>
              <a:t>is a shape mask used in</a:t>
            </a:r>
          </a:p>
          <a:p>
            <a:pPr eaLnBrk="1" hangingPunct="1"/>
            <a:r>
              <a:rPr lang="en-US" altLang="en-US" sz="2000" b="1" dirty="0">
                <a:latin typeface="Verdana" panose="020B0604030504040204" pitchFamily="34" charset="0"/>
              </a:rPr>
              <a:t>the basic morphological operations.</a:t>
            </a:r>
          </a:p>
          <a:p>
            <a:pPr eaLnBrk="1" hangingPunct="1"/>
            <a:endParaRPr lang="en-US" altLang="en-US" sz="2000" b="1" dirty="0">
              <a:latin typeface="Verdana" panose="020B0604030504040204" pitchFamily="34" charset="0"/>
            </a:endParaRPr>
          </a:p>
          <a:p>
            <a:pPr eaLnBrk="1" hangingPunct="1"/>
            <a:r>
              <a:rPr lang="en-US" altLang="en-US" sz="2000" b="1" dirty="0">
                <a:latin typeface="Verdana" panose="020B0604030504040204" pitchFamily="34" charset="0"/>
              </a:rPr>
              <a:t>They can be any shape and size that is</a:t>
            </a:r>
          </a:p>
          <a:p>
            <a:pPr eaLnBrk="1" hangingPunct="1"/>
            <a:r>
              <a:rPr lang="en-US" altLang="en-US" sz="2000" b="1" dirty="0">
                <a:latin typeface="Verdana" panose="020B0604030504040204" pitchFamily="34" charset="0"/>
              </a:rPr>
              <a:t>digitally representable, and each has an </a:t>
            </a:r>
            <a:r>
              <a:rPr lang="en-US" altLang="en-US" sz="2000" b="1" dirty="0">
                <a:solidFill>
                  <a:srgbClr val="0070C0"/>
                </a:solidFill>
                <a:latin typeface="Verdana" panose="020B0604030504040204" pitchFamily="34" charset="0"/>
              </a:rPr>
              <a:t>origin.</a:t>
            </a:r>
          </a:p>
        </p:txBody>
      </p:sp>
      <p:sp>
        <p:nvSpPr>
          <p:cNvPr id="4" name="Rectangle 5">
            <a:extLst>
              <a:ext uri="{FF2B5EF4-FFF2-40B4-BE49-F238E27FC236}">
                <a16:creationId xmlns:a16="http://schemas.microsoft.com/office/drawing/2014/main" xmlns="" id="{0E225210-E99D-4185-B214-CE8AB09CF687}"/>
              </a:ext>
            </a:extLst>
          </p:cNvPr>
          <p:cNvSpPr>
            <a:spLocks noChangeArrowheads="1"/>
          </p:cNvSpPr>
          <p:nvPr/>
        </p:nvSpPr>
        <p:spPr bwMode="auto">
          <a:xfrm>
            <a:off x="1101725" y="3722336"/>
            <a:ext cx="533400" cy="457200"/>
          </a:xfrm>
          <a:prstGeom prst="rect">
            <a:avLst/>
          </a:prstGeom>
          <a:solidFill>
            <a:srgbClr val="00B0F0"/>
          </a:solidFill>
          <a:ln w="9525">
            <a:solidFill>
              <a:schemeClr val="tx1"/>
            </a:solidFill>
            <a:miter lim="800000"/>
            <a:headEnd/>
            <a:tailEnd/>
          </a:ln>
          <a:effectLst/>
        </p:spPr>
        <p:txBody>
          <a:bodyPr wrap="none" anchor="ctr"/>
          <a:lstStyle/>
          <a:p>
            <a:endParaRPr lang="en-US"/>
          </a:p>
        </p:txBody>
      </p:sp>
      <p:sp>
        <p:nvSpPr>
          <p:cNvPr id="5" name="AutoShape 6">
            <a:extLst>
              <a:ext uri="{FF2B5EF4-FFF2-40B4-BE49-F238E27FC236}">
                <a16:creationId xmlns:a16="http://schemas.microsoft.com/office/drawing/2014/main" xmlns="" id="{A6A8E65A-ADFF-4888-A2D8-0B40430768B7}"/>
              </a:ext>
            </a:extLst>
          </p:cNvPr>
          <p:cNvSpPr>
            <a:spLocks noChangeArrowheads="1"/>
          </p:cNvSpPr>
          <p:nvPr/>
        </p:nvSpPr>
        <p:spPr bwMode="auto">
          <a:xfrm>
            <a:off x="2473325" y="3493736"/>
            <a:ext cx="1066800" cy="990600"/>
          </a:xfrm>
          <a:prstGeom prst="hexagon">
            <a:avLst>
              <a:gd name="adj" fmla="val 26923"/>
              <a:gd name="vf" fmla="val 115470"/>
            </a:avLst>
          </a:prstGeom>
          <a:solidFill>
            <a:srgbClr val="00B0F0"/>
          </a:solidFill>
          <a:ln w="9525">
            <a:solidFill>
              <a:schemeClr val="tx1"/>
            </a:solidFill>
            <a:miter lim="800000"/>
            <a:headEnd/>
            <a:tailEnd/>
          </a:ln>
          <a:effectLst/>
        </p:spPr>
        <p:txBody>
          <a:bodyPr wrap="none" anchor="ctr"/>
          <a:lstStyle/>
          <a:p>
            <a:endParaRPr lang="en-US"/>
          </a:p>
        </p:txBody>
      </p:sp>
      <p:sp>
        <p:nvSpPr>
          <p:cNvPr id="6" name="Oval 7">
            <a:extLst>
              <a:ext uri="{FF2B5EF4-FFF2-40B4-BE49-F238E27FC236}">
                <a16:creationId xmlns:a16="http://schemas.microsoft.com/office/drawing/2014/main" xmlns="" id="{55234CB7-AFCF-48A5-A630-99047322C1BB}"/>
              </a:ext>
            </a:extLst>
          </p:cNvPr>
          <p:cNvSpPr>
            <a:spLocks noChangeArrowheads="1"/>
          </p:cNvSpPr>
          <p:nvPr/>
        </p:nvSpPr>
        <p:spPr bwMode="auto">
          <a:xfrm>
            <a:off x="4606925" y="3569936"/>
            <a:ext cx="762000" cy="685800"/>
          </a:xfrm>
          <a:prstGeom prst="ellipse">
            <a:avLst/>
          </a:prstGeom>
          <a:solidFill>
            <a:srgbClr val="00B0F0"/>
          </a:solidFill>
          <a:ln w="9525">
            <a:solidFill>
              <a:schemeClr val="tx1"/>
            </a:solidFill>
            <a:miter lim="800000"/>
            <a:headEnd/>
            <a:tailEnd/>
          </a:ln>
          <a:effectLst/>
        </p:spPr>
        <p:txBody>
          <a:bodyPr wrap="none" anchor="ctr"/>
          <a:lstStyle/>
          <a:p>
            <a:endParaRPr lang="en-US"/>
          </a:p>
        </p:txBody>
      </p:sp>
      <p:sp>
        <p:nvSpPr>
          <p:cNvPr id="7" name="Text Box 8">
            <a:extLst>
              <a:ext uri="{FF2B5EF4-FFF2-40B4-BE49-F238E27FC236}">
                <a16:creationId xmlns:a16="http://schemas.microsoft.com/office/drawing/2014/main" xmlns="" id="{E2447BE0-0E8A-44DC-A1C5-77C25B8569BC}"/>
              </a:ext>
            </a:extLst>
          </p:cNvPr>
          <p:cNvSpPr txBox="1">
            <a:spLocks noChangeArrowheads="1"/>
          </p:cNvSpPr>
          <p:nvPr/>
        </p:nvSpPr>
        <p:spPr bwMode="auto">
          <a:xfrm>
            <a:off x="1009650" y="4338286"/>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box</a:t>
            </a:r>
          </a:p>
        </p:txBody>
      </p:sp>
      <p:sp>
        <p:nvSpPr>
          <p:cNvPr id="8" name="Text Box 9">
            <a:extLst>
              <a:ext uri="{FF2B5EF4-FFF2-40B4-BE49-F238E27FC236}">
                <a16:creationId xmlns:a16="http://schemas.microsoft.com/office/drawing/2014/main" xmlns="" id="{ED8BB7CA-058B-48C1-AA08-EEA53A69E873}"/>
              </a:ext>
            </a:extLst>
          </p:cNvPr>
          <p:cNvSpPr txBox="1">
            <a:spLocks noChangeArrowheads="1"/>
          </p:cNvSpPr>
          <p:nvPr/>
        </p:nvSpPr>
        <p:spPr bwMode="auto">
          <a:xfrm>
            <a:off x="2457450" y="4566886"/>
            <a:ext cx="1271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hexagon</a:t>
            </a:r>
          </a:p>
        </p:txBody>
      </p:sp>
      <p:sp>
        <p:nvSpPr>
          <p:cNvPr id="9" name="Text Box 10">
            <a:extLst>
              <a:ext uri="{FF2B5EF4-FFF2-40B4-BE49-F238E27FC236}">
                <a16:creationId xmlns:a16="http://schemas.microsoft.com/office/drawing/2014/main" xmlns="" id="{50B246FC-DE79-42D6-B881-21B955D762B9}"/>
              </a:ext>
            </a:extLst>
          </p:cNvPr>
          <p:cNvSpPr txBox="1">
            <a:spLocks noChangeArrowheads="1"/>
          </p:cNvSpPr>
          <p:nvPr/>
        </p:nvSpPr>
        <p:spPr bwMode="auto">
          <a:xfrm>
            <a:off x="4683125" y="4484336"/>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disk</a:t>
            </a:r>
          </a:p>
        </p:txBody>
      </p:sp>
      <p:sp>
        <p:nvSpPr>
          <p:cNvPr id="10" name="AutoShape 11">
            <a:extLst>
              <a:ext uri="{FF2B5EF4-FFF2-40B4-BE49-F238E27FC236}">
                <a16:creationId xmlns:a16="http://schemas.microsoft.com/office/drawing/2014/main" xmlns="" id="{736E4EDD-1F3C-4A58-93D8-814A69D1AC92}"/>
              </a:ext>
            </a:extLst>
          </p:cNvPr>
          <p:cNvSpPr>
            <a:spLocks noChangeArrowheads="1"/>
          </p:cNvSpPr>
          <p:nvPr/>
        </p:nvSpPr>
        <p:spPr bwMode="auto">
          <a:xfrm>
            <a:off x="6511925" y="3493736"/>
            <a:ext cx="1295400" cy="838200"/>
          </a:xfrm>
          <a:prstGeom prst="plus">
            <a:avLst>
              <a:gd name="adj" fmla="val 25000"/>
            </a:avLst>
          </a:prstGeom>
          <a:solidFill>
            <a:srgbClr val="00B0F0"/>
          </a:solidFill>
          <a:ln w="9525">
            <a:solidFill>
              <a:schemeClr val="tx1"/>
            </a:solidFill>
            <a:miter lim="800000"/>
            <a:headEnd/>
            <a:tailEnd/>
          </a:ln>
          <a:effectLst/>
        </p:spPr>
        <p:txBody>
          <a:bodyPr wrap="none" anchor="ctr"/>
          <a:lstStyle/>
          <a:p>
            <a:endParaRPr lang="en-US"/>
          </a:p>
        </p:txBody>
      </p:sp>
      <p:sp>
        <p:nvSpPr>
          <p:cNvPr id="11" name="Text Box 12">
            <a:extLst>
              <a:ext uri="{FF2B5EF4-FFF2-40B4-BE49-F238E27FC236}">
                <a16:creationId xmlns:a16="http://schemas.microsoft.com/office/drawing/2014/main" xmlns="" id="{E24C15B4-C104-49D2-9D02-163FC1C610C4}"/>
              </a:ext>
            </a:extLst>
          </p:cNvPr>
          <p:cNvSpPr txBox="1">
            <a:spLocks noChangeArrowheads="1"/>
          </p:cNvSpPr>
          <p:nvPr/>
        </p:nvSpPr>
        <p:spPr bwMode="auto">
          <a:xfrm>
            <a:off x="6706674" y="4490656"/>
            <a:ext cx="864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other</a:t>
            </a:r>
          </a:p>
        </p:txBody>
      </p:sp>
    </p:spTree>
    <p:extLst>
      <p:ext uri="{BB962C8B-B14F-4D97-AF65-F5344CB8AC3E}">
        <p14:creationId xmlns:p14="http://schemas.microsoft.com/office/powerpoint/2010/main" val="171521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AFF3E3-740D-493D-8B1E-4C562305943F}"/>
              </a:ext>
            </a:extLst>
          </p:cNvPr>
          <p:cNvSpPr>
            <a:spLocks noGrp="1"/>
          </p:cNvSpPr>
          <p:nvPr>
            <p:ph type="title"/>
          </p:nvPr>
        </p:nvSpPr>
        <p:spPr/>
        <p:txBody>
          <a:bodyPr/>
          <a:lstStyle/>
          <a:p>
            <a:r>
              <a:rPr lang="en-US" dirty="0"/>
              <a:t>Dilation</a:t>
            </a:r>
          </a:p>
        </p:txBody>
      </p:sp>
      <p:sp>
        <p:nvSpPr>
          <p:cNvPr id="3" name="Text Box 3">
            <a:extLst>
              <a:ext uri="{FF2B5EF4-FFF2-40B4-BE49-F238E27FC236}">
                <a16:creationId xmlns:a16="http://schemas.microsoft.com/office/drawing/2014/main" xmlns="" id="{1DF109F5-7FE8-4E40-9BCB-947D088B9E31}"/>
              </a:ext>
            </a:extLst>
          </p:cNvPr>
          <p:cNvSpPr txBox="1">
            <a:spLocks noChangeArrowheads="1"/>
          </p:cNvSpPr>
          <p:nvPr/>
        </p:nvSpPr>
        <p:spPr bwMode="auto">
          <a:xfrm>
            <a:off x="574675" y="1597784"/>
            <a:ext cx="814517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Dilation </a:t>
            </a:r>
            <a:r>
              <a:rPr lang="en-US" altLang="en-US" sz="2000" b="1" dirty="0">
                <a:solidFill>
                  <a:srgbClr val="0070C0"/>
                </a:solidFill>
                <a:latin typeface="Verdana" panose="020B0604030504040204" pitchFamily="34" charset="0"/>
              </a:rPr>
              <a:t>expands</a:t>
            </a:r>
            <a:r>
              <a:rPr lang="en-US" altLang="en-US" sz="2000" dirty="0">
                <a:latin typeface="Verdana" panose="020B0604030504040204" pitchFamily="34" charset="0"/>
              </a:rPr>
              <a:t> the connected sets of 1s of a binary image.</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It can be used for </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1. growing features</a:t>
            </a:r>
          </a:p>
          <a:p>
            <a:pPr eaLnBrk="1" hangingPunct="1"/>
            <a:endParaRPr lang="en-US" altLang="en-US" sz="2000" dirty="0">
              <a:latin typeface="Verdana" panose="020B0604030504040204" pitchFamily="34" charset="0"/>
            </a:endParaRP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2. filling holes and gaps</a:t>
            </a:r>
          </a:p>
        </p:txBody>
      </p:sp>
      <p:sp>
        <p:nvSpPr>
          <p:cNvPr id="7" name="Freeform 10">
            <a:extLst>
              <a:ext uri="{FF2B5EF4-FFF2-40B4-BE49-F238E27FC236}">
                <a16:creationId xmlns:a16="http://schemas.microsoft.com/office/drawing/2014/main" xmlns="" id="{C8E7C775-71F8-4965-9C16-4E1D786D302A}"/>
              </a:ext>
            </a:extLst>
          </p:cNvPr>
          <p:cNvSpPr>
            <a:spLocks/>
          </p:cNvSpPr>
          <p:nvPr/>
        </p:nvSpPr>
        <p:spPr bwMode="auto">
          <a:xfrm>
            <a:off x="5007345" y="4673596"/>
            <a:ext cx="1219200" cy="1292225"/>
          </a:xfrm>
          <a:custGeom>
            <a:avLst/>
            <a:gdLst>
              <a:gd name="T0" fmla="*/ 133 w 768"/>
              <a:gd name="T1" fmla="*/ 21 h 814"/>
              <a:gd name="T2" fmla="*/ 254 w 768"/>
              <a:gd name="T3" fmla="*/ 27 h 814"/>
              <a:gd name="T4" fmla="*/ 261 w 768"/>
              <a:gd name="T5" fmla="*/ 88 h 814"/>
              <a:gd name="T6" fmla="*/ 334 w 768"/>
              <a:gd name="T7" fmla="*/ 128 h 814"/>
              <a:gd name="T8" fmla="*/ 395 w 768"/>
              <a:gd name="T9" fmla="*/ 114 h 814"/>
              <a:gd name="T10" fmla="*/ 401 w 768"/>
              <a:gd name="T11" fmla="*/ 94 h 814"/>
              <a:gd name="T12" fmla="*/ 488 w 768"/>
              <a:gd name="T13" fmla="*/ 21 h 814"/>
              <a:gd name="T14" fmla="*/ 696 w 768"/>
              <a:gd name="T15" fmla="*/ 27 h 814"/>
              <a:gd name="T16" fmla="*/ 709 w 768"/>
              <a:gd name="T17" fmla="*/ 74 h 814"/>
              <a:gd name="T18" fmla="*/ 730 w 768"/>
              <a:gd name="T19" fmla="*/ 141 h 814"/>
              <a:gd name="T20" fmla="*/ 743 w 768"/>
              <a:gd name="T21" fmla="*/ 202 h 814"/>
              <a:gd name="T22" fmla="*/ 736 w 768"/>
              <a:gd name="T23" fmla="*/ 356 h 814"/>
              <a:gd name="T24" fmla="*/ 663 w 768"/>
              <a:gd name="T25" fmla="*/ 362 h 814"/>
              <a:gd name="T26" fmla="*/ 649 w 768"/>
              <a:gd name="T27" fmla="*/ 402 h 814"/>
              <a:gd name="T28" fmla="*/ 656 w 768"/>
              <a:gd name="T29" fmla="*/ 469 h 814"/>
              <a:gd name="T30" fmla="*/ 743 w 768"/>
              <a:gd name="T31" fmla="*/ 476 h 814"/>
              <a:gd name="T32" fmla="*/ 736 w 768"/>
              <a:gd name="T33" fmla="*/ 731 h 814"/>
              <a:gd name="T34" fmla="*/ 730 w 768"/>
              <a:gd name="T35" fmla="*/ 751 h 814"/>
              <a:gd name="T36" fmla="*/ 488 w 768"/>
              <a:gd name="T37" fmla="*/ 784 h 814"/>
              <a:gd name="T38" fmla="*/ 107 w 768"/>
              <a:gd name="T39" fmla="*/ 778 h 814"/>
              <a:gd name="T40" fmla="*/ 13 w 768"/>
              <a:gd name="T41" fmla="*/ 771 h 814"/>
              <a:gd name="T42" fmla="*/ 20 w 768"/>
              <a:gd name="T43" fmla="*/ 623 h 814"/>
              <a:gd name="T44" fmla="*/ 33 w 768"/>
              <a:gd name="T45" fmla="*/ 402 h 814"/>
              <a:gd name="T46" fmla="*/ 20 w 768"/>
              <a:gd name="T47" fmla="*/ 148 h 814"/>
              <a:gd name="T48" fmla="*/ 40 w 768"/>
              <a:gd name="T49" fmla="*/ 27 h 814"/>
              <a:gd name="T50" fmla="*/ 133 w 768"/>
              <a:gd name="T51" fmla="*/ 2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8" h="814">
                <a:moveTo>
                  <a:pt x="133" y="21"/>
                </a:moveTo>
                <a:cubicBezTo>
                  <a:pt x="173" y="23"/>
                  <a:pt x="218" y="8"/>
                  <a:pt x="254" y="27"/>
                </a:cubicBezTo>
                <a:cubicBezTo>
                  <a:pt x="272" y="36"/>
                  <a:pt x="258" y="68"/>
                  <a:pt x="261" y="88"/>
                </a:cubicBezTo>
                <a:cubicBezTo>
                  <a:pt x="268" y="130"/>
                  <a:pt x="296" y="123"/>
                  <a:pt x="334" y="128"/>
                </a:cubicBezTo>
                <a:cubicBezTo>
                  <a:pt x="361" y="137"/>
                  <a:pt x="374" y="135"/>
                  <a:pt x="395" y="114"/>
                </a:cubicBezTo>
                <a:cubicBezTo>
                  <a:pt x="397" y="107"/>
                  <a:pt x="400" y="101"/>
                  <a:pt x="401" y="94"/>
                </a:cubicBezTo>
                <a:cubicBezTo>
                  <a:pt x="415" y="0"/>
                  <a:pt x="381" y="29"/>
                  <a:pt x="488" y="21"/>
                </a:cubicBezTo>
                <a:cubicBezTo>
                  <a:pt x="557" y="23"/>
                  <a:pt x="627" y="19"/>
                  <a:pt x="696" y="27"/>
                </a:cubicBezTo>
                <a:cubicBezTo>
                  <a:pt x="712" y="29"/>
                  <a:pt x="705" y="58"/>
                  <a:pt x="709" y="74"/>
                </a:cubicBezTo>
                <a:cubicBezTo>
                  <a:pt x="717" y="108"/>
                  <a:pt x="717" y="103"/>
                  <a:pt x="730" y="141"/>
                </a:cubicBezTo>
                <a:cubicBezTo>
                  <a:pt x="737" y="161"/>
                  <a:pt x="743" y="202"/>
                  <a:pt x="743" y="202"/>
                </a:cubicBezTo>
                <a:cubicBezTo>
                  <a:pt x="741" y="253"/>
                  <a:pt x="759" y="310"/>
                  <a:pt x="736" y="356"/>
                </a:cubicBezTo>
                <a:cubicBezTo>
                  <a:pt x="725" y="378"/>
                  <a:pt x="685" y="351"/>
                  <a:pt x="663" y="362"/>
                </a:cubicBezTo>
                <a:cubicBezTo>
                  <a:pt x="651" y="369"/>
                  <a:pt x="649" y="402"/>
                  <a:pt x="649" y="402"/>
                </a:cubicBezTo>
                <a:cubicBezTo>
                  <a:pt x="651" y="424"/>
                  <a:pt x="638" y="455"/>
                  <a:pt x="656" y="469"/>
                </a:cubicBezTo>
                <a:cubicBezTo>
                  <a:pt x="679" y="487"/>
                  <a:pt x="735" y="448"/>
                  <a:pt x="743" y="476"/>
                </a:cubicBezTo>
                <a:cubicBezTo>
                  <a:pt x="768" y="557"/>
                  <a:pt x="740" y="646"/>
                  <a:pt x="736" y="731"/>
                </a:cubicBezTo>
                <a:cubicBezTo>
                  <a:pt x="736" y="738"/>
                  <a:pt x="734" y="746"/>
                  <a:pt x="730" y="751"/>
                </a:cubicBezTo>
                <a:cubicBezTo>
                  <a:pt x="678" y="814"/>
                  <a:pt x="488" y="784"/>
                  <a:pt x="488" y="784"/>
                </a:cubicBezTo>
                <a:cubicBezTo>
                  <a:pt x="355" y="780"/>
                  <a:pt x="237" y="770"/>
                  <a:pt x="107" y="778"/>
                </a:cubicBezTo>
                <a:cubicBezTo>
                  <a:pt x="98" y="779"/>
                  <a:pt x="19" y="795"/>
                  <a:pt x="13" y="771"/>
                </a:cubicBezTo>
                <a:cubicBezTo>
                  <a:pt x="1" y="723"/>
                  <a:pt x="17" y="672"/>
                  <a:pt x="20" y="623"/>
                </a:cubicBezTo>
                <a:cubicBezTo>
                  <a:pt x="24" y="549"/>
                  <a:pt x="33" y="402"/>
                  <a:pt x="33" y="402"/>
                </a:cubicBezTo>
                <a:cubicBezTo>
                  <a:pt x="29" y="317"/>
                  <a:pt x="15" y="233"/>
                  <a:pt x="20" y="148"/>
                </a:cubicBezTo>
                <a:cubicBezTo>
                  <a:pt x="22" y="107"/>
                  <a:pt x="0" y="35"/>
                  <a:pt x="40" y="27"/>
                </a:cubicBezTo>
                <a:cubicBezTo>
                  <a:pt x="71" y="21"/>
                  <a:pt x="102" y="23"/>
                  <a:pt x="133" y="21"/>
                </a:cubicBezTo>
                <a:close/>
              </a:path>
            </a:pathLst>
          </a:custGeom>
          <a:solidFill>
            <a:srgbClr val="00B0F0"/>
          </a:solid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8" name="Rectangle 11">
            <a:extLst>
              <a:ext uri="{FF2B5EF4-FFF2-40B4-BE49-F238E27FC236}">
                <a16:creationId xmlns:a16="http://schemas.microsoft.com/office/drawing/2014/main" xmlns="" id="{0D50CF93-90E5-4208-BA98-878A0DDAC7C2}"/>
              </a:ext>
            </a:extLst>
          </p:cNvPr>
          <p:cNvSpPr>
            <a:spLocks noChangeArrowheads="1"/>
          </p:cNvSpPr>
          <p:nvPr/>
        </p:nvSpPr>
        <p:spPr bwMode="auto">
          <a:xfrm>
            <a:off x="6829795" y="4650616"/>
            <a:ext cx="1143000" cy="1219200"/>
          </a:xfrm>
          <a:prstGeom prst="rect">
            <a:avLst/>
          </a:prstGeom>
          <a:solidFill>
            <a:srgbClr val="00B0F0"/>
          </a:solidFill>
          <a:ln w="9525">
            <a:solidFill>
              <a:schemeClr val="tx1"/>
            </a:solidFill>
            <a:miter lim="800000"/>
            <a:headEnd/>
            <a:tailEnd/>
          </a:ln>
          <a:effectLst/>
        </p:spPr>
        <p:txBody>
          <a:bodyPr wrap="none" anchor="ctr"/>
          <a:lstStyle/>
          <a:p>
            <a:endParaRPr lang="en-US"/>
          </a:p>
        </p:txBody>
      </p:sp>
      <p:sp>
        <p:nvSpPr>
          <p:cNvPr id="9" name="Line 12">
            <a:extLst>
              <a:ext uri="{FF2B5EF4-FFF2-40B4-BE49-F238E27FC236}">
                <a16:creationId xmlns:a16="http://schemas.microsoft.com/office/drawing/2014/main" xmlns="" id="{C9377084-C266-4441-AB88-DA652DB4C1D2}"/>
              </a:ext>
            </a:extLst>
          </p:cNvPr>
          <p:cNvSpPr>
            <a:spLocks noChangeShapeType="1"/>
          </p:cNvSpPr>
          <p:nvPr/>
        </p:nvSpPr>
        <p:spPr bwMode="auto">
          <a:xfrm>
            <a:off x="6436017" y="5260216"/>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Oval 13">
            <a:extLst>
              <a:ext uri="{FF2B5EF4-FFF2-40B4-BE49-F238E27FC236}">
                <a16:creationId xmlns:a16="http://schemas.microsoft.com/office/drawing/2014/main" xmlns="" id="{56BD43D7-7C31-4857-82CD-E44360D0BB58}"/>
              </a:ext>
            </a:extLst>
          </p:cNvPr>
          <p:cNvSpPr>
            <a:spLocks noChangeArrowheads="1"/>
          </p:cNvSpPr>
          <p:nvPr/>
        </p:nvSpPr>
        <p:spPr bwMode="auto">
          <a:xfrm>
            <a:off x="898895" y="4589458"/>
            <a:ext cx="1447800" cy="990600"/>
          </a:xfrm>
          <a:prstGeom prst="ellipse">
            <a:avLst/>
          </a:prstGeom>
          <a:solidFill>
            <a:srgbClr val="00B0F0"/>
          </a:solidFill>
          <a:ln w="9525">
            <a:solidFill>
              <a:schemeClr val="tx1"/>
            </a:solidFill>
            <a:miter lim="800000"/>
            <a:headEnd/>
            <a:tailEnd/>
          </a:ln>
          <a:effectLst/>
        </p:spPr>
        <p:txBody>
          <a:bodyPr wrap="none" anchor="ctr"/>
          <a:lstStyle/>
          <a:p>
            <a:endParaRPr lang="en-US"/>
          </a:p>
        </p:txBody>
      </p:sp>
      <p:sp>
        <p:nvSpPr>
          <p:cNvPr id="11" name="Oval 16">
            <a:extLst>
              <a:ext uri="{FF2B5EF4-FFF2-40B4-BE49-F238E27FC236}">
                <a16:creationId xmlns:a16="http://schemas.microsoft.com/office/drawing/2014/main" xmlns="" id="{5F47A8E2-98BB-42DC-86F4-0030914A8B6B}"/>
              </a:ext>
            </a:extLst>
          </p:cNvPr>
          <p:cNvSpPr>
            <a:spLocks noChangeArrowheads="1"/>
          </p:cNvSpPr>
          <p:nvPr/>
        </p:nvSpPr>
        <p:spPr bwMode="auto">
          <a:xfrm>
            <a:off x="2956295" y="4589458"/>
            <a:ext cx="1447800" cy="990600"/>
          </a:xfrm>
          <a:prstGeom prst="ellipse">
            <a:avLst/>
          </a:prstGeom>
          <a:solidFill>
            <a:srgbClr val="00B0F0"/>
          </a:solidFill>
          <a:ln w="9525">
            <a:solidFill>
              <a:schemeClr val="tx1"/>
            </a:solidFill>
            <a:miter lim="800000"/>
            <a:headEnd/>
            <a:tailEnd/>
          </a:ln>
          <a:effectLst/>
        </p:spPr>
        <p:txBody>
          <a:bodyPr wrap="none" anchor="ctr"/>
          <a:lstStyle/>
          <a:p>
            <a:endParaRPr lang="en-US"/>
          </a:p>
        </p:txBody>
      </p:sp>
      <p:sp>
        <p:nvSpPr>
          <p:cNvPr id="13" name="Oval 14">
            <a:extLst>
              <a:ext uri="{FF2B5EF4-FFF2-40B4-BE49-F238E27FC236}">
                <a16:creationId xmlns:a16="http://schemas.microsoft.com/office/drawing/2014/main" xmlns="" id="{DE5027C4-331A-41B1-9891-327C802FF943}"/>
              </a:ext>
            </a:extLst>
          </p:cNvPr>
          <p:cNvSpPr>
            <a:spLocks noChangeArrowheads="1"/>
          </p:cNvSpPr>
          <p:nvPr/>
        </p:nvSpPr>
        <p:spPr bwMode="auto">
          <a:xfrm>
            <a:off x="1241795" y="4823317"/>
            <a:ext cx="228600" cy="228600"/>
          </a:xfrm>
          <a:prstGeom prst="ellipse">
            <a:avLst/>
          </a:prstGeom>
          <a:solidFill>
            <a:schemeClr val="bg1"/>
          </a:solidFill>
          <a:ln w="9525">
            <a:solidFill>
              <a:schemeClr val="tx1"/>
            </a:solidFill>
            <a:miter lim="800000"/>
            <a:headEnd/>
            <a:tailEnd/>
          </a:ln>
          <a:effectLst/>
        </p:spPr>
        <p:txBody>
          <a:bodyPr wrap="none" anchor="ctr"/>
          <a:lstStyle/>
          <a:p>
            <a:endParaRPr lang="en-US"/>
          </a:p>
        </p:txBody>
      </p:sp>
      <p:sp>
        <p:nvSpPr>
          <p:cNvPr id="14" name="Oval 15">
            <a:extLst>
              <a:ext uri="{FF2B5EF4-FFF2-40B4-BE49-F238E27FC236}">
                <a16:creationId xmlns:a16="http://schemas.microsoft.com/office/drawing/2014/main" xmlns="" id="{A718154A-0D91-4A2F-815B-45991E9940CE}"/>
              </a:ext>
            </a:extLst>
          </p:cNvPr>
          <p:cNvSpPr>
            <a:spLocks noChangeArrowheads="1"/>
          </p:cNvSpPr>
          <p:nvPr/>
        </p:nvSpPr>
        <p:spPr bwMode="auto">
          <a:xfrm>
            <a:off x="1851395" y="4823317"/>
            <a:ext cx="228600" cy="228600"/>
          </a:xfrm>
          <a:prstGeom prst="ellipse">
            <a:avLst/>
          </a:prstGeom>
          <a:solidFill>
            <a:schemeClr val="bg1"/>
          </a:solidFill>
          <a:ln w="9525">
            <a:solidFill>
              <a:schemeClr val="tx1"/>
            </a:solidFill>
            <a:miter lim="800000"/>
            <a:headEnd/>
            <a:tailEnd/>
          </a:ln>
          <a:effectLst/>
        </p:spPr>
        <p:txBody>
          <a:bodyPr wrap="none" anchor="ctr"/>
          <a:lstStyle/>
          <a:p>
            <a:endParaRPr lang="en-US"/>
          </a:p>
        </p:txBody>
      </p:sp>
      <p:sp>
        <p:nvSpPr>
          <p:cNvPr id="15" name="Oval 17">
            <a:extLst>
              <a:ext uri="{FF2B5EF4-FFF2-40B4-BE49-F238E27FC236}">
                <a16:creationId xmlns:a16="http://schemas.microsoft.com/office/drawing/2014/main" xmlns="" id="{DB0C9F36-9FBD-46BE-AAB7-95E102802C4E}"/>
              </a:ext>
            </a:extLst>
          </p:cNvPr>
          <p:cNvSpPr>
            <a:spLocks noChangeArrowheads="1"/>
          </p:cNvSpPr>
          <p:nvPr/>
        </p:nvSpPr>
        <p:spPr bwMode="auto">
          <a:xfrm>
            <a:off x="1546595" y="5128117"/>
            <a:ext cx="228600" cy="228600"/>
          </a:xfrm>
          <a:prstGeom prst="ellipse">
            <a:avLst/>
          </a:prstGeom>
          <a:solidFill>
            <a:schemeClr val="bg1"/>
          </a:solidFill>
          <a:ln w="9525">
            <a:solidFill>
              <a:schemeClr val="tx1"/>
            </a:solidFill>
            <a:miter lim="800000"/>
            <a:headEnd/>
            <a:tailEnd/>
          </a:ln>
          <a:effectLst/>
        </p:spPr>
        <p:txBody>
          <a:bodyPr wrap="none" anchor="ctr"/>
          <a:lstStyle/>
          <a:p>
            <a:endParaRPr lang="en-US"/>
          </a:p>
        </p:txBody>
      </p:sp>
      <p:sp>
        <p:nvSpPr>
          <p:cNvPr id="16" name="Line 18">
            <a:extLst>
              <a:ext uri="{FF2B5EF4-FFF2-40B4-BE49-F238E27FC236}">
                <a16:creationId xmlns:a16="http://schemas.microsoft.com/office/drawing/2014/main" xmlns="" id="{7EDE6C0A-14F9-4254-A763-A9B5C75D1AC8}"/>
              </a:ext>
            </a:extLst>
          </p:cNvPr>
          <p:cNvSpPr>
            <a:spLocks noChangeShapeType="1"/>
          </p:cNvSpPr>
          <p:nvPr/>
        </p:nvSpPr>
        <p:spPr bwMode="auto">
          <a:xfrm>
            <a:off x="2479708" y="5051917"/>
            <a:ext cx="381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Line 12">
            <a:extLst>
              <a:ext uri="{FF2B5EF4-FFF2-40B4-BE49-F238E27FC236}">
                <a16:creationId xmlns:a16="http://schemas.microsoft.com/office/drawing/2014/main" xmlns="" id="{FFB7BB74-95AD-43C7-ACCF-02748BEDFAD1}"/>
              </a:ext>
            </a:extLst>
          </p:cNvPr>
          <p:cNvSpPr>
            <a:spLocks noChangeShapeType="1"/>
          </p:cNvSpPr>
          <p:nvPr/>
        </p:nvSpPr>
        <p:spPr bwMode="auto">
          <a:xfrm>
            <a:off x="6654089" y="3008668"/>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7" name="Rectangle: Rounded Corners 16">
            <a:extLst>
              <a:ext uri="{FF2B5EF4-FFF2-40B4-BE49-F238E27FC236}">
                <a16:creationId xmlns:a16="http://schemas.microsoft.com/office/drawing/2014/main" xmlns="" id="{FF58E3CB-7DB5-446C-8CD0-D24CDB9ACDE3}"/>
              </a:ext>
            </a:extLst>
          </p:cNvPr>
          <p:cNvSpPr/>
          <p:nvPr/>
        </p:nvSpPr>
        <p:spPr>
          <a:xfrm>
            <a:off x="6994895" y="2111113"/>
            <a:ext cx="1838560" cy="1773668"/>
          </a:xfrm>
          <a:prstGeom prst="round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xmlns="" id="{15BC60A1-F3F8-426E-B918-648AF42AF94C}"/>
              </a:ext>
            </a:extLst>
          </p:cNvPr>
          <p:cNvSpPr/>
          <p:nvPr/>
        </p:nvSpPr>
        <p:spPr>
          <a:xfrm>
            <a:off x="4756810" y="2148279"/>
            <a:ext cx="1861273" cy="1718312"/>
          </a:xfrm>
          <a:prstGeom prst="roundRect">
            <a:avLst>
              <a:gd name="adj" fmla="val 13467"/>
            </a:avLst>
          </a:prstGeom>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xmlns="" id="{1E853F65-095E-4D5A-830D-91DC3A8C45EB}"/>
              </a:ext>
            </a:extLst>
          </p:cNvPr>
          <p:cNvSpPr/>
          <p:nvPr/>
        </p:nvSpPr>
        <p:spPr>
          <a:xfrm>
            <a:off x="5047928" y="2372170"/>
            <a:ext cx="1317444" cy="1265564"/>
          </a:xfrm>
          <a:prstGeom prst="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CE917E61-37A4-4A93-93F9-E3C663F5069E}"/>
              </a:ext>
            </a:extLst>
          </p:cNvPr>
          <p:cNvSpPr/>
          <p:nvPr/>
        </p:nvSpPr>
        <p:spPr>
          <a:xfrm>
            <a:off x="4760994" y="2146085"/>
            <a:ext cx="492715" cy="45217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6C42D653-69E3-41CC-AF31-2E2A49CED0D9}"/>
              </a:ext>
            </a:extLst>
          </p:cNvPr>
          <p:cNvSpPr/>
          <p:nvPr/>
        </p:nvSpPr>
        <p:spPr>
          <a:xfrm>
            <a:off x="5007468" y="234888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4DE5A746-6A3B-44F2-B88A-65351CD350FE}"/>
              </a:ext>
            </a:extLst>
          </p:cNvPr>
          <p:cNvSpPr/>
          <p:nvPr/>
        </p:nvSpPr>
        <p:spPr>
          <a:xfrm>
            <a:off x="5441089" y="3425750"/>
            <a:ext cx="492715" cy="45217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D485DABF-2FCD-42F9-99BF-A660F3C28936}"/>
              </a:ext>
            </a:extLst>
          </p:cNvPr>
          <p:cNvSpPr/>
          <p:nvPr/>
        </p:nvSpPr>
        <p:spPr>
          <a:xfrm>
            <a:off x="5687563" y="362855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74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F5E31D-9ED9-4D49-80F8-C106BB0617BF}"/>
              </a:ext>
            </a:extLst>
          </p:cNvPr>
          <p:cNvSpPr>
            <a:spLocks noGrp="1"/>
          </p:cNvSpPr>
          <p:nvPr>
            <p:ph type="title"/>
          </p:nvPr>
        </p:nvSpPr>
        <p:spPr/>
        <p:txBody>
          <a:bodyPr/>
          <a:lstStyle/>
          <a:p>
            <a:r>
              <a:rPr lang="en-US" dirty="0"/>
              <a:t>Erosion</a:t>
            </a:r>
          </a:p>
        </p:txBody>
      </p:sp>
      <p:sp>
        <p:nvSpPr>
          <p:cNvPr id="3" name="Text Box 3">
            <a:extLst>
              <a:ext uri="{FF2B5EF4-FFF2-40B4-BE49-F238E27FC236}">
                <a16:creationId xmlns:a16="http://schemas.microsoft.com/office/drawing/2014/main" xmlns="" id="{AA127BF8-5D7C-48D6-8F3B-2D8C953CB89C}"/>
              </a:ext>
            </a:extLst>
          </p:cNvPr>
          <p:cNvSpPr txBox="1">
            <a:spLocks noChangeArrowheads="1"/>
          </p:cNvSpPr>
          <p:nvPr/>
        </p:nvSpPr>
        <p:spPr bwMode="auto">
          <a:xfrm>
            <a:off x="696118" y="1690689"/>
            <a:ext cx="796243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Erosion </a:t>
            </a:r>
            <a:r>
              <a:rPr lang="en-US" altLang="en-US" sz="2000" b="1" dirty="0">
                <a:solidFill>
                  <a:srgbClr val="0070C0"/>
                </a:solidFill>
                <a:latin typeface="Verdana" panose="020B0604030504040204" pitchFamily="34" charset="0"/>
              </a:rPr>
              <a:t>shrinks</a:t>
            </a:r>
            <a:r>
              <a:rPr lang="en-US" altLang="en-US" sz="2000" dirty="0">
                <a:latin typeface="Verdana" panose="020B0604030504040204" pitchFamily="34" charset="0"/>
              </a:rPr>
              <a:t> the connected sets of 1s of a binary image.</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It can be used for </a:t>
            </a: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1. shrinking features</a:t>
            </a:r>
          </a:p>
          <a:p>
            <a:pPr eaLnBrk="1" hangingPunct="1"/>
            <a:endParaRPr lang="en-US" altLang="en-US" sz="2000" dirty="0">
              <a:latin typeface="Verdana" panose="020B0604030504040204" pitchFamily="34" charset="0"/>
            </a:endParaRPr>
          </a:p>
          <a:p>
            <a:pPr eaLnBrk="1" hangingPunct="1"/>
            <a:endParaRPr lang="en-US" altLang="en-US" sz="2000" dirty="0">
              <a:latin typeface="Verdana" panose="020B0604030504040204" pitchFamily="34" charset="0"/>
            </a:endParaRPr>
          </a:p>
          <a:p>
            <a:pPr eaLnBrk="1" hangingPunct="1"/>
            <a:r>
              <a:rPr lang="en-US" altLang="en-US" sz="2000" dirty="0">
                <a:latin typeface="Verdana" panose="020B0604030504040204" pitchFamily="34" charset="0"/>
              </a:rPr>
              <a:t>   2. Removing bridges, branches and small protrusions</a:t>
            </a:r>
          </a:p>
        </p:txBody>
      </p:sp>
      <p:sp>
        <p:nvSpPr>
          <p:cNvPr id="10" name="Oval 22">
            <a:extLst>
              <a:ext uri="{FF2B5EF4-FFF2-40B4-BE49-F238E27FC236}">
                <a16:creationId xmlns:a16="http://schemas.microsoft.com/office/drawing/2014/main" xmlns="" id="{11328014-A222-4673-9261-7E1A6060255D}"/>
              </a:ext>
            </a:extLst>
          </p:cNvPr>
          <p:cNvSpPr>
            <a:spLocks noChangeArrowheads="1"/>
          </p:cNvSpPr>
          <p:nvPr/>
        </p:nvSpPr>
        <p:spPr bwMode="auto">
          <a:xfrm>
            <a:off x="4374289" y="4584104"/>
            <a:ext cx="533400" cy="533400"/>
          </a:xfrm>
          <a:prstGeom prst="ellipse">
            <a:avLst/>
          </a:prstGeom>
          <a:solidFill>
            <a:srgbClr val="00B0F0"/>
          </a:solidFill>
          <a:ln w="9525">
            <a:noFill/>
            <a:miter lim="800000"/>
            <a:headEnd/>
            <a:tailEnd/>
          </a:ln>
          <a:effectLst/>
        </p:spPr>
        <p:txBody>
          <a:bodyPr wrap="none" anchor="ctr"/>
          <a:lstStyle/>
          <a:p>
            <a:pPr algn="ctr" eaLnBrk="1" hangingPunct="1"/>
            <a:endParaRPr lang="en-US" altLang="en-US" sz="2000">
              <a:latin typeface="Verdana" panose="020B0604030504040204" pitchFamily="34" charset="0"/>
            </a:endParaRPr>
          </a:p>
        </p:txBody>
      </p:sp>
      <p:sp>
        <p:nvSpPr>
          <p:cNvPr id="11" name="Oval 28">
            <a:extLst>
              <a:ext uri="{FF2B5EF4-FFF2-40B4-BE49-F238E27FC236}">
                <a16:creationId xmlns:a16="http://schemas.microsoft.com/office/drawing/2014/main" xmlns="" id="{C0A40912-FA4B-428B-87DA-A6CF3A727FC7}"/>
              </a:ext>
            </a:extLst>
          </p:cNvPr>
          <p:cNvSpPr>
            <a:spLocks noChangeArrowheads="1"/>
          </p:cNvSpPr>
          <p:nvPr/>
        </p:nvSpPr>
        <p:spPr bwMode="auto">
          <a:xfrm>
            <a:off x="1214211" y="4553148"/>
            <a:ext cx="685800" cy="609600"/>
          </a:xfrm>
          <a:prstGeom prst="ellipse">
            <a:avLst/>
          </a:prstGeom>
          <a:solidFill>
            <a:srgbClr val="00B0F0"/>
          </a:solidFill>
          <a:ln>
            <a:noFill/>
          </a:ln>
          <a:effectLst/>
        </p:spPr>
        <p:txBody>
          <a:bodyPr wrap="none" anchor="ctr"/>
          <a:lstStyle/>
          <a:p>
            <a:endParaRPr lang="en-US"/>
          </a:p>
        </p:txBody>
      </p:sp>
      <p:sp>
        <p:nvSpPr>
          <p:cNvPr id="12" name="Oval 29">
            <a:extLst>
              <a:ext uri="{FF2B5EF4-FFF2-40B4-BE49-F238E27FC236}">
                <a16:creationId xmlns:a16="http://schemas.microsoft.com/office/drawing/2014/main" xmlns="" id="{8C776E84-DC1B-47D5-9227-8426C2659EEF}"/>
              </a:ext>
            </a:extLst>
          </p:cNvPr>
          <p:cNvSpPr>
            <a:spLocks noChangeArrowheads="1"/>
          </p:cNvSpPr>
          <p:nvPr/>
        </p:nvSpPr>
        <p:spPr bwMode="auto">
          <a:xfrm>
            <a:off x="5441089" y="4584104"/>
            <a:ext cx="533400" cy="533400"/>
          </a:xfrm>
          <a:prstGeom prst="ellipse">
            <a:avLst/>
          </a:prstGeom>
          <a:solidFill>
            <a:srgbClr val="00B0F0"/>
          </a:solidFill>
          <a:ln w="9525">
            <a:noFill/>
            <a:miter lim="800000"/>
            <a:headEnd/>
            <a:tailEnd/>
          </a:ln>
          <a:effectLst/>
        </p:spPr>
        <p:txBody>
          <a:bodyPr wrap="none" anchor="ctr"/>
          <a:lstStyle/>
          <a:p>
            <a:endParaRPr lang="en-US"/>
          </a:p>
        </p:txBody>
      </p:sp>
      <p:sp>
        <p:nvSpPr>
          <p:cNvPr id="13" name="Oval 30">
            <a:extLst>
              <a:ext uri="{FF2B5EF4-FFF2-40B4-BE49-F238E27FC236}">
                <a16:creationId xmlns:a16="http://schemas.microsoft.com/office/drawing/2014/main" xmlns="" id="{4A641D37-B3F9-4F29-A016-F71552AF923F}"/>
              </a:ext>
            </a:extLst>
          </p:cNvPr>
          <p:cNvSpPr>
            <a:spLocks noChangeArrowheads="1"/>
          </p:cNvSpPr>
          <p:nvPr/>
        </p:nvSpPr>
        <p:spPr bwMode="auto">
          <a:xfrm>
            <a:off x="2281011" y="4553148"/>
            <a:ext cx="685800" cy="609600"/>
          </a:xfrm>
          <a:prstGeom prst="ellipse">
            <a:avLst/>
          </a:prstGeom>
          <a:solidFill>
            <a:srgbClr val="00B0F0"/>
          </a:solidFill>
          <a:ln>
            <a:noFill/>
          </a:ln>
          <a:effectLst/>
        </p:spPr>
        <p:txBody>
          <a:bodyPr wrap="none" anchor="ctr"/>
          <a:lstStyle/>
          <a:p>
            <a:endParaRPr lang="en-US"/>
          </a:p>
        </p:txBody>
      </p:sp>
      <p:sp>
        <p:nvSpPr>
          <p:cNvPr id="14" name="Freeform 31">
            <a:extLst>
              <a:ext uri="{FF2B5EF4-FFF2-40B4-BE49-F238E27FC236}">
                <a16:creationId xmlns:a16="http://schemas.microsoft.com/office/drawing/2014/main" xmlns="" id="{786D877D-19FB-48B1-9487-771B5602587E}"/>
              </a:ext>
            </a:extLst>
          </p:cNvPr>
          <p:cNvSpPr>
            <a:spLocks/>
          </p:cNvSpPr>
          <p:nvPr/>
        </p:nvSpPr>
        <p:spPr bwMode="auto">
          <a:xfrm>
            <a:off x="1796824" y="4749998"/>
            <a:ext cx="511175" cy="201613"/>
          </a:xfrm>
          <a:custGeom>
            <a:avLst/>
            <a:gdLst>
              <a:gd name="T0" fmla="*/ 4 w 322"/>
              <a:gd name="T1" fmla="*/ 7 h 127"/>
              <a:gd name="T2" fmla="*/ 298 w 322"/>
              <a:gd name="T3" fmla="*/ 20 h 127"/>
              <a:gd name="T4" fmla="*/ 312 w 322"/>
              <a:gd name="T5" fmla="*/ 60 h 127"/>
              <a:gd name="T6" fmla="*/ 318 w 322"/>
              <a:gd name="T7" fmla="*/ 120 h 127"/>
              <a:gd name="T8" fmla="*/ 298 w 322"/>
              <a:gd name="T9" fmla="*/ 127 h 127"/>
              <a:gd name="T10" fmla="*/ 158 w 322"/>
              <a:gd name="T11" fmla="*/ 94 h 127"/>
              <a:gd name="T12" fmla="*/ 57 w 322"/>
              <a:gd name="T13" fmla="*/ 100 h 127"/>
              <a:gd name="T14" fmla="*/ 17 w 322"/>
              <a:gd name="T15" fmla="*/ 114 h 127"/>
              <a:gd name="T16" fmla="*/ 17 w 322"/>
              <a:gd name="T17" fmla="*/ 67 h 127"/>
              <a:gd name="T18" fmla="*/ 4 w 322"/>
              <a:gd name="T19"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27">
                <a:moveTo>
                  <a:pt x="4" y="7"/>
                </a:moveTo>
                <a:cubicBezTo>
                  <a:pt x="102" y="14"/>
                  <a:pt x="202" y="0"/>
                  <a:pt x="298" y="20"/>
                </a:cubicBezTo>
                <a:cubicBezTo>
                  <a:pt x="312" y="23"/>
                  <a:pt x="312" y="60"/>
                  <a:pt x="312" y="60"/>
                </a:cubicBezTo>
                <a:cubicBezTo>
                  <a:pt x="314" y="80"/>
                  <a:pt x="322" y="100"/>
                  <a:pt x="318" y="120"/>
                </a:cubicBezTo>
                <a:cubicBezTo>
                  <a:pt x="317" y="127"/>
                  <a:pt x="305" y="127"/>
                  <a:pt x="298" y="127"/>
                </a:cubicBezTo>
                <a:cubicBezTo>
                  <a:pt x="247" y="124"/>
                  <a:pt x="206" y="105"/>
                  <a:pt x="158" y="94"/>
                </a:cubicBezTo>
                <a:cubicBezTo>
                  <a:pt x="124" y="96"/>
                  <a:pt x="90" y="95"/>
                  <a:pt x="57" y="100"/>
                </a:cubicBezTo>
                <a:cubicBezTo>
                  <a:pt x="43" y="102"/>
                  <a:pt x="17" y="114"/>
                  <a:pt x="17" y="114"/>
                </a:cubicBezTo>
                <a:cubicBezTo>
                  <a:pt x="0" y="66"/>
                  <a:pt x="17" y="126"/>
                  <a:pt x="17" y="67"/>
                </a:cubicBezTo>
                <a:cubicBezTo>
                  <a:pt x="17" y="47"/>
                  <a:pt x="10" y="26"/>
                  <a:pt x="4" y="7"/>
                </a:cubicBezTo>
                <a:close/>
              </a:path>
            </a:pathLst>
          </a:custGeom>
          <a:solidFill>
            <a:srgbClr val="00B0F0"/>
          </a:solidFill>
          <a:ln>
            <a:noFill/>
          </a:ln>
          <a:effectLst/>
        </p:spPr>
        <p:txBody>
          <a:bodyPr wrap="none"/>
          <a:lstStyle/>
          <a:p>
            <a:endParaRPr lang="en-US"/>
          </a:p>
        </p:txBody>
      </p:sp>
      <p:sp>
        <p:nvSpPr>
          <p:cNvPr id="15" name="Line 33">
            <a:extLst>
              <a:ext uri="{FF2B5EF4-FFF2-40B4-BE49-F238E27FC236}">
                <a16:creationId xmlns:a16="http://schemas.microsoft.com/office/drawing/2014/main" xmlns="" id="{CD26BE2A-6AA2-47DA-920E-1F3DCB45F8C1}"/>
              </a:ext>
            </a:extLst>
          </p:cNvPr>
          <p:cNvSpPr>
            <a:spLocks noChangeShapeType="1"/>
          </p:cNvSpPr>
          <p:nvPr/>
        </p:nvSpPr>
        <p:spPr bwMode="auto">
          <a:xfrm>
            <a:off x="3174752" y="4857948"/>
            <a:ext cx="685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 name="Rectangle 35">
            <a:extLst>
              <a:ext uri="{FF2B5EF4-FFF2-40B4-BE49-F238E27FC236}">
                <a16:creationId xmlns:a16="http://schemas.microsoft.com/office/drawing/2014/main" xmlns="" id="{BD3BB4D4-971B-4211-9C1F-9D1B1E9F159D}"/>
              </a:ext>
            </a:extLst>
          </p:cNvPr>
          <p:cNvSpPr>
            <a:spLocks noChangeArrowheads="1"/>
          </p:cNvSpPr>
          <p:nvPr/>
        </p:nvSpPr>
        <p:spPr bwMode="auto">
          <a:xfrm>
            <a:off x="1401082" y="5570797"/>
            <a:ext cx="1143000" cy="609600"/>
          </a:xfrm>
          <a:prstGeom prst="rect">
            <a:avLst/>
          </a:prstGeom>
          <a:solidFill>
            <a:srgbClr val="00B0F0"/>
          </a:solidFill>
          <a:ln>
            <a:noFill/>
          </a:ln>
          <a:effectLst/>
        </p:spPr>
        <p:txBody>
          <a:bodyPr wrap="none" anchor="ctr"/>
          <a:lstStyle/>
          <a:p>
            <a:endParaRPr lang="en-US"/>
          </a:p>
        </p:txBody>
      </p:sp>
      <p:sp>
        <p:nvSpPr>
          <p:cNvPr id="17" name="Rectangle 40">
            <a:extLst>
              <a:ext uri="{FF2B5EF4-FFF2-40B4-BE49-F238E27FC236}">
                <a16:creationId xmlns:a16="http://schemas.microsoft.com/office/drawing/2014/main" xmlns="" id="{5CA92547-6D74-46BB-B068-528C6F4707B2}"/>
              </a:ext>
            </a:extLst>
          </p:cNvPr>
          <p:cNvSpPr>
            <a:spLocks noChangeArrowheads="1"/>
          </p:cNvSpPr>
          <p:nvPr/>
        </p:nvSpPr>
        <p:spPr bwMode="auto">
          <a:xfrm>
            <a:off x="4666482" y="5608897"/>
            <a:ext cx="1066800" cy="533400"/>
          </a:xfrm>
          <a:prstGeom prst="rect">
            <a:avLst/>
          </a:prstGeom>
          <a:solidFill>
            <a:srgbClr val="00B0F0"/>
          </a:solidFill>
          <a:ln>
            <a:noFill/>
          </a:ln>
          <a:effectLst/>
        </p:spPr>
        <p:txBody>
          <a:bodyPr wrap="none" anchor="ctr"/>
          <a:lstStyle/>
          <a:p>
            <a:endParaRPr lang="en-US"/>
          </a:p>
        </p:txBody>
      </p:sp>
      <p:sp>
        <p:nvSpPr>
          <p:cNvPr id="18" name="Line 41">
            <a:extLst>
              <a:ext uri="{FF2B5EF4-FFF2-40B4-BE49-F238E27FC236}">
                <a16:creationId xmlns:a16="http://schemas.microsoft.com/office/drawing/2014/main" xmlns="" id="{C336F3DF-1D9D-4FFD-BE66-DC053E0DDE9D}"/>
              </a:ext>
            </a:extLst>
          </p:cNvPr>
          <p:cNvSpPr>
            <a:spLocks noChangeShapeType="1"/>
          </p:cNvSpPr>
          <p:nvPr/>
        </p:nvSpPr>
        <p:spPr bwMode="auto">
          <a:xfrm>
            <a:off x="3174752" y="5875597"/>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12">
            <a:extLst>
              <a:ext uri="{FF2B5EF4-FFF2-40B4-BE49-F238E27FC236}">
                <a16:creationId xmlns:a16="http://schemas.microsoft.com/office/drawing/2014/main" xmlns="" id="{FCA83732-CF89-4E64-BF65-46213B40E2A9}"/>
              </a:ext>
            </a:extLst>
          </p:cNvPr>
          <p:cNvSpPr>
            <a:spLocks noChangeShapeType="1"/>
          </p:cNvSpPr>
          <p:nvPr/>
        </p:nvSpPr>
        <p:spPr bwMode="auto">
          <a:xfrm flipV="1">
            <a:off x="6472071" y="3008668"/>
            <a:ext cx="486818" cy="75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Rectangle 21">
            <a:extLst>
              <a:ext uri="{FF2B5EF4-FFF2-40B4-BE49-F238E27FC236}">
                <a16:creationId xmlns:a16="http://schemas.microsoft.com/office/drawing/2014/main" xmlns="" id="{34AD83D5-882E-4E89-89FA-DF2F133A614C}"/>
              </a:ext>
            </a:extLst>
          </p:cNvPr>
          <p:cNvSpPr/>
          <p:nvPr/>
        </p:nvSpPr>
        <p:spPr>
          <a:xfrm>
            <a:off x="5047928" y="2372170"/>
            <a:ext cx="1317444" cy="1265564"/>
          </a:xfrm>
          <a:prstGeom prst="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4F66D407-CCDE-4DD4-B7E6-37BA6D976FCE}"/>
              </a:ext>
            </a:extLst>
          </p:cNvPr>
          <p:cNvSpPr/>
          <p:nvPr/>
        </p:nvSpPr>
        <p:spPr>
          <a:xfrm>
            <a:off x="4760994" y="2146085"/>
            <a:ext cx="492715" cy="452170"/>
          </a:xfrm>
          <a:prstGeom prst="ellipse">
            <a:avLst/>
          </a:prstGeom>
          <a:solidFill>
            <a:schemeClr val="accent1">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337FA5EB-E57C-42D7-A44A-EECE22C1E90A}"/>
              </a:ext>
            </a:extLst>
          </p:cNvPr>
          <p:cNvSpPr/>
          <p:nvPr/>
        </p:nvSpPr>
        <p:spPr>
          <a:xfrm>
            <a:off x="5007468" y="234888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8C3E3823-7508-48B8-9BCB-190ABFBCE104}"/>
              </a:ext>
            </a:extLst>
          </p:cNvPr>
          <p:cNvSpPr/>
          <p:nvPr/>
        </p:nvSpPr>
        <p:spPr>
          <a:xfrm>
            <a:off x="5441089" y="3425750"/>
            <a:ext cx="492715" cy="452170"/>
          </a:xfrm>
          <a:prstGeom prst="ellipse">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94A73938-6C88-4CC3-89E8-3ECC5CF0871B}"/>
              </a:ext>
            </a:extLst>
          </p:cNvPr>
          <p:cNvSpPr/>
          <p:nvPr/>
        </p:nvSpPr>
        <p:spPr>
          <a:xfrm>
            <a:off x="5687563" y="362855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34CF0D6E-D0B1-462C-A00D-ED6A3063DC09}"/>
              </a:ext>
            </a:extLst>
          </p:cNvPr>
          <p:cNvSpPr/>
          <p:nvPr/>
        </p:nvSpPr>
        <p:spPr>
          <a:xfrm>
            <a:off x="5170811" y="2540899"/>
            <a:ext cx="1060056" cy="884002"/>
          </a:xfrm>
          <a:prstGeom prst="rect">
            <a:avLst/>
          </a:prstGeom>
          <a:noFill/>
          <a:ln w="19050">
            <a:solidFill>
              <a:srgbClr val="0DFBE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1637040A-6EDB-4CAF-BC21-00E31E049B78}"/>
              </a:ext>
            </a:extLst>
          </p:cNvPr>
          <p:cNvSpPr/>
          <p:nvPr/>
        </p:nvSpPr>
        <p:spPr>
          <a:xfrm>
            <a:off x="7047693" y="2540899"/>
            <a:ext cx="1060056" cy="884002"/>
          </a:xfrm>
          <a:prstGeom prst="rect">
            <a:avLst/>
          </a:prstGeom>
          <a:solidFill>
            <a:srgbClr val="431B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895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17ADF4-4ED0-4C6A-929D-5E6663DBD3EB}"/>
              </a:ext>
            </a:extLst>
          </p:cNvPr>
          <p:cNvSpPr>
            <a:spLocks noGrp="1"/>
          </p:cNvSpPr>
          <p:nvPr>
            <p:ph type="title"/>
          </p:nvPr>
        </p:nvSpPr>
        <p:spPr/>
        <p:txBody>
          <a:bodyPr/>
          <a:lstStyle/>
          <a:p>
            <a:r>
              <a:rPr lang="en-US" dirty="0"/>
              <a:t>Image Registration</a:t>
            </a:r>
          </a:p>
        </p:txBody>
      </p:sp>
      <p:sp>
        <p:nvSpPr>
          <p:cNvPr id="5" name="TextBox 4">
            <a:extLst>
              <a:ext uri="{FF2B5EF4-FFF2-40B4-BE49-F238E27FC236}">
                <a16:creationId xmlns:a16="http://schemas.microsoft.com/office/drawing/2014/main" xmlns="" id="{D3BA6203-0E82-4DB1-8488-8D91D688A49B}"/>
              </a:ext>
            </a:extLst>
          </p:cNvPr>
          <p:cNvSpPr txBox="1"/>
          <p:nvPr/>
        </p:nvSpPr>
        <p:spPr>
          <a:xfrm>
            <a:off x="687823" y="1505119"/>
            <a:ext cx="70157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Registration can be used to obtain a correspondence between images such that a change in measured dimensions can be quantified.</a:t>
            </a:r>
          </a:p>
          <a:p>
            <a:pPr marL="285750" indent="-285750">
              <a:buFont typeface="Arial" panose="020B0604020202020204" pitchFamily="34" charset="0"/>
              <a:buChar char="•"/>
            </a:pPr>
            <a:r>
              <a:rPr lang="en-US" altLang="en-US" dirty="0"/>
              <a:t>The</a:t>
            </a:r>
            <a:r>
              <a:rPr lang="en-US" altLang="en-US" dirty="0">
                <a:solidFill>
                  <a:srgbClr val="FFFF00"/>
                </a:solidFill>
              </a:rPr>
              <a:t> </a:t>
            </a:r>
            <a:r>
              <a:rPr lang="en-US" altLang="en-US" dirty="0">
                <a:solidFill>
                  <a:srgbClr val="0070C0"/>
                </a:solidFill>
              </a:rPr>
              <a:t>moving</a:t>
            </a:r>
            <a:r>
              <a:rPr lang="en-US" altLang="en-US" dirty="0">
                <a:solidFill>
                  <a:srgbClr val="FFFF00"/>
                </a:solidFill>
              </a:rPr>
              <a:t> </a:t>
            </a:r>
            <a:r>
              <a:rPr lang="en-US" altLang="en-US" dirty="0"/>
              <a:t>image will be resampled into the </a:t>
            </a:r>
            <a:r>
              <a:rPr lang="en-US" altLang="en-US" dirty="0">
                <a:solidFill>
                  <a:srgbClr val="0070C0"/>
                </a:solidFill>
              </a:rPr>
              <a:t>fixed</a:t>
            </a:r>
            <a:r>
              <a:rPr lang="en-US" altLang="en-US" dirty="0"/>
              <a:t> image coordinate system</a:t>
            </a:r>
          </a:p>
          <a:p>
            <a:pPr marL="285750" indent="-285750">
              <a:buFont typeface="Arial" panose="020B0604020202020204" pitchFamily="34" charset="0"/>
              <a:buChar char="•"/>
            </a:pPr>
            <a:endParaRPr lang="en-US" dirty="0"/>
          </a:p>
        </p:txBody>
      </p:sp>
      <p:grpSp>
        <p:nvGrpSpPr>
          <p:cNvPr id="6" name="Group 42">
            <a:extLst>
              <a:ext uri="{FF2B5EF4-FFF2-40B4-BE49-F238E27FC236}">
                <a16:creationId xmlns:a16="http://schemas.microsoft.com/office/drawing/2014/main" xmlns="" id="{97D3CB18-6E24-4925-9FB8-D1BF21B7FFEC}"/>
              </a:ext>
            </a:extLst>
          </p:cNvPr>
          <p:cNvGrpSpPr>
            <a:grpSpLocks/>
          </p:cNvGrpSpPr>
          <p:nvPr/>
        </p:nvGrpSpPr>
        <p:grpSpPr bwMode="auto">
          <a:xfrm>
            <a:off x="500063" y="2951403"/>
            <a:ext cx="2565400" cy="2557463"/>
            <a:chOff x="343" y="2628"/>
            <a:chExt cx="1616" cy="1611"/>
          </a:xfrm>
        </p:grpSpPr>
        <p:grpSp>
          <p:nvGrpSpPr>
            <p:cNvPr id="7" name="Group 41">
              <a:extLst>
                <a:ext uri="{FF2B5EF4-FFF2-40B4-BE49-F238E27FC236}">
                  <a16:creationId xmlns:a16="http://schemas.microsoft.com/office/drawing/2014/main" xmlns="" id="{39F155DD-5548-4D28-A707-C5E3AAD15CD3}"/>
                </a:ext>
              </a:extLst>
            </p:cNvPr>
            <p:cNvGrpSpPr>
              <a:grpSpLocks/>
            </p:cNvGrpSpPr>
            <p:nvPr/>
          </p:nvGrpSpPr>
          <p:grpSpPr bwMode="auto">
            <a:xfrm>
              <a:off x="492" y="2726"/>
              <a:ext cx="1239" cy="1090"/>
              <a:chOff x="492" y="2726"/>
              <a:chExt cx="1239" cy="1090"/>
            </a:xfrm>
          </p:grpSpPr>
          <p:sp>
            <p:nvSpPr>
              <p:cNvPr id="11" name="Line 3">
                <a:extLst>
                  <a:ext uri="{FF2B5EF4-FFF2-40B4-BE49-F238E27FC236}">
                    <a16:creationId xmlns:a16="http://schemas.microsoft.com/office/drawing/2014/main" xmlns="" id="{468CA306-2AA5-4B69-AF10-38FED878274B}"/>
                  </a:ext>
                </a:extLst>
              </p:cNvPr>
              <p:cNvSpPr>
                <a:spLocks noChangeShapeType="1"/>
              </p:cNvSpPr>
              <p:nvPr/>
            </p:nvSpPr>
            <p:spPr bwMode="gray">
              <a:xfrm flipV="1">
                <a:off x="594" y="2726"/>
                <a:ext cx="0" cy="1090"/>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 name="Line 4">
                <a:extLst>
                  <a:ext uri="{FF2B5EF4-FFF2-40B4-BE49-F238E27FC236}">
                    <a16:creationId xmlns:a16="http://schemas.microsoft.com/office/drawing/2014/main" xmlns="" id="{130EA399-27FD-4F52-91CB-2C8722742F9B}"/>
                  </a:ext>
                </a:extLst>
              </p:cNvPr>
              <p:cNvSpPr>
                <a:spLocks noChangeShapeType="1"/>
              </p:cNvSpPr>
              <p:nvPr/>
            </p:nvSpPr>
            <p:spPr bwMode="gray">
              <a:xfrm flipV="1">
                <a:off x="492" y="3722"/>
                <a:ext cx="1239" cy="0"/>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sp>
          <p:nvSpPr>
            <p:cNvPr id="8" name="Text Box 5">
              <a:extLst>
                <a:ext uri="{FF2B5EF4-FFF2-40B4-BE49-F238E27FC236}">
                  <a16:creationId xmlns:a16="http://schemas.microsoft.com/office/drawing/2014/main" xmlns="" id="{9B4A0F76-2FFB-46D3-ABED-0D5AF3334E43}"/>
                </a:ext>
              </a:extLst>
            </p:cNvPr>
            <p:cNvSpPr txBox="1">
              <a:spLocks noChangeArrowheads="1"/>
            </p:cNvSpPr>
            <p:nvPr/>
          </p:nvSpPr>
          <p:spPr bwMode="gray">
            <a:xfrm>
              <a:off x="343" y="2628"/>
              <a:ext cx="212"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y</a:t>
              </a:r>
            </a:p>
          </p:txBody>
        </p:sp>
        <p:sp>
          <p:nvSpPr>
            <p:cNvPr id="9" name="Text Box 18">
              <a:extLst>
                <a:ext uri="{FF2B5EF4-FFF2-40B4-BE49-F238E27FC236}">
                  <a16:creationId xmlns:a16="http://schemas.microsoft.com/office/drawing/2014/main" xmlns="" id="{C56D8958-FB74-46ED-A22A-7D3FD8893E28}"/>
                </a:ext>
              </a:extLst>
            </p:cNvPr>
            <p:cNvSpPr txBox="1">
              <a:spLocks noChangeArrowheads="1"/>
            </p:cNvSpPr>
            <p:nvPr/>
          </p:nvSpPr>
          <p:spPr bwMode="gray">
            <a:xfrm>
              <a:off x="1771" y="3620"/>
              <a:ext cx="188"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x</a:t>
              </a:r>
            </a:p>
          </p:txBody>
        </p:sp>
        <p:sp>
          <p:nvSpPr>
            <p:cNvPr id="10" name="Text Box 40">
              <a:extLst>
                <a:ext uri="{FF2B5EF4-FFF2-40B4-BE49-F238E27FC236}">
                  <a16:creationId xmlns:a16="http://schemas.microsoft.com/office/drawing/2014/main" xmlns="" id="{A1A12B05-52C3-419D-9C5C-1E885032A934}"/>
                </a:ext>
              </a:extLst>
            </p:cNvPr>
            <p:cNvSpPr txBox="1">
              <a:spLocks noChangeArrowheads="1"/>
            </p:cNvSpPr>
            <p:nvPr/>
          </p:nvSpPr>
          <p:spPr bwMode="gray">
            <a:xfrm>
              <a:off x="368" y="3832"/>
              <a:ext cx="1522" cy="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Physical coordinates of </a:t>
              </a:r>
              <a:r>
                <a:rPr lang="en-US" altLang="en-US" sz="1800" dirty="0">
                  <a:solidFill>
                    <a:srgbClr val="0070C0"/>
                  </a:solidFill>
                </a:rPr>
                <a:t>fixed</a:t>
              </a:r>
              <a:r>
                <a:rPr lang="en-US" altLang="en-US" sz="1800" dirty="0"/>
                <a:t> image</a:t>
              </a:r>
            </a:p>
          </p:txBody>
        </p:sp>
      </p:grpSp>
      <p:grpSp>
        <p:nvGrpSpPr>
          <p:cNvPr id="13" name="Group 85">
            <a:extLst>
              <a:ext uri="{FF2B5EF4-FFF2-40B4-BE49-F238E27FC236}">
                <a16:creationId xmlns:a16="http://schemas.microsoft.com/office/drawing/2014/main" xmlns="" id="{3160D232-0B38-4B60-9AC2-00396336CA1B}"/>
              </a:ext>
            </a:extLst>
          </p:cNvPr>
          <p:cNvGrpSpPr>
            <a:grpSpLocks/>
          </p:cNvGrpSpPr>
          <p:nvPr/>
        </p:nvGrpSpPr>
        <p:grpSpPr bwMode="auto">
          <a:xfrm>
            <a:off x="5922963" y="2951403"/>
            <a:ext cx="2592387" cy="2557463"/>
            <a:chOff x="3731" y="2532"/>
            <a:chExt cx="1633" cy="1611"/>
          </a:xfrm>
        </p:grpSpPr>
        <p:grpSp>
          <p:nvGrpSpPr>
            <p:cNvPr id="14" name="Group 45">
              <a:extLst>
                <a:ext uri="{FF2B5EF4-FFF2-40B4-BE49-F238E27FC236}">
                  <a16:creationId xmlns:a16="http://schemas.microsoft.com/office/drawing/2014/main" xmlns="" id="{CD133710-57FE-414D-981E-231E888C48DD}"/>
                </a:ext>
              </a:extLst>
            </p:cNvPr>
            <p:cNvGrpSpPr>
              <a:grpSpLocks/>
            </p:cNvGrpSpPr>
            <p:nvPr/>
          </p:nvGrpSpPr>
          <p:grpSpPr bwMode="auto">
            <a:xfrm>
              <a:off x="3880" y="2630"/>
              <a:ext cx="1239" cy="1090"/>
              <a:chOff x="492" y="2726"/>
              <a:chExt cx="1239" cy="1090"/>
            </a:xfrm>
          </p:grpSpPr>
          <p:sp>
            <p:nvSpPr>
              <p:cNvPr id="18" name="Line 46">
                <a:extLst>
                  <a:ext uri="{FF2B5EF4-FFF2-40B4-BE49-F238E27FC236}">
                    <a16:creationId xmlns:a16="http://schemas.microsoft.com/office/drawing/2014/main" xmlns="" id="{D5481EBD-C03B-4B9D-9923-FCFB4FD0A6F8}"/>
                  </a:ext>
                </a:extLst>
              </p:cNvPr>
              <p:cNvSpPr>
                <a:spLocks noChangeShapeType="1"/>
              </p:cNvSpPr>
              <p:nvPr/>
            </p:nvSpPr>
            <p:spPr bwMode="gray">
              <a:xfrm flipV="1">
                <a:off x="594" y="2726"/>
                <a:ext cx="0" cy="109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9" name="Line 47">
                <a:extLst>
                  <a:ext uri="{FF2B5EF4-FFF2-40B4-BE49-F238E27FC236}">
                    <a16:creationId xmlns:a16="http://schemas.microsoft.com/office/drawing/2014/main" xmlns="" id="{392C006B-E4F6-4FB2-817D-25149B3B6B9B}"/>
                  </a:ext>
                </a:extLst>
              </p:cNvPr>
              <p:cNvSpPr>
                <a:spLocks noChangeShapeType="1"/>
              </p:cNvSpPr>
              <p:nvPr/>
            </p:nvSpPr>
            <p:spPr bwMode="gray">
              <a:xfrm flipV="1">
                <a:off x="492" y="3722"/>
                <a:ext cx="1239"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15" name="Text Box 48">
              <a:extLst>
                <a:ext uri="{FF2B5EF4-FFF2-40B4-BE49-F238E27FC236}">
                  <a16:creationId xmlns:a16="http://schemas.microsoft.com/office/drawing/2014/main" xmlns="" id="{2B42CE1C-202E-452B-A748-8138905162C6}"/>
                </a:ext>
              </a:extLst>
            </p:cNvPr>
            <p:cNvSpPr txBox="1">
              <a:spLocks noChangeArrowheads="1"/>
            </p:cNvSpPr>
            <p:nvPr/>
          </p:nvSpPr>
          <p:spPr bwMode="gray">
            <a:xfrm>
              <a:off x="3731" y="2532"/>
              <a:ext cx="287"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a:t>y’</a:t>
              </a:r>
            </a:p>
          </p:txBody>
        </p:sp>
        <p:sp>
          <p:nvSpPr>
            <p:cNvPr id="16" name="Text Box 49">
              <a:extLst>
                <a:ext uri="{FF2B5EF4-FFF2-40B4-BE49-F238E27FC236}">
                  <a16:creationId xmlns:a16="http://schemas.microsoft.com/office/drawing/2014/main" xmlns="" id="{65DD6969-D9A9-44FC-B368-4A7D9743BAA9}"/>
                </a:ext>
              </a:extLst>
            </p:cNvPr>
            <p:cNvSpPr txBox="1">
              <a:spLocks noChangeArrowheads="1"/>
            </p:cNvSpPr>
            <p:nvPr/>
          </p:nvSpPr>
          <p:spPr bwMode="gray">
            <a:xfrm>
              <a:off x="5144" y="3524"/>
              <a:ext cx="220"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x’</a:t>
              </a:r>
            </a:p>
          </p:txBody>
        </p:sp>
        <p:sp>
          <p:nvSpPr>
            <p:cNvPr id="17" name="Text Box 50">
              <a:extLst>
                <a:ext uri="{FF2B5EF4-FFF2-40B4-BE49-F238E27FC236}">
                  <a16:creationId xmlns:a16="http://schemas.microsoft.com/office/drawing/2014/main" xmlns="" id="{A234342D-6825-437F-B011-81E2737524C8}"/>
                </a:ext>
              </a:extLst>
            </p:cNvPr>
            <p:cNvSpPr txBox="1">
              <a:spLocks noChangeArrowheads="1"/>
            </p:cNvSpPr>
            <p:nvPr/>
          </p:nvSpPr>
          <p:spPr bwMode="gray">
            <a:xfrm>
              <a:off x="3756" y="3736"/>
              <a:ext cx="1522" cy="4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a:t>Physical coordinates of </a:t>
              </a:r>
              <a:r>
                <a:rPr lang="en-US" altLang="en-US" sz="1800" dirty="0">
                  <a:solidFill>
                    <a:srgbClr val="0070C0"/>
                  </a:solidFill>
                </a:rPr>
                <a:t>moving</a:t>
              </a:r>
              <a:r>
                <a:rPr lang="en-US" altLang="en-US" sz="1800" dirty="0"/>
                <a:t> image</a:t>
              </a:r>
            </a:p>
          </p:txBody>
        </p:sp>
      </p:grpSp>
      <p:grpSp>
        <p:nvGrpSpPr>
          <p:cNvPr id="20" name="Group 84">
            <a:extLst>
              <a:ext uri="{FF2B5EF4-FFF2-40B4-BE49-F238E27FC236}">
                <a16:creationId xmlns:a16="http://schemas.microsoft.com/office/drawing/2014/main" xmlns="" id="{6B28F2C6-E46B-45B5-AC22-69B57676B4CD}"/>
              </a:ext>
            </a:extLst>
          </p:cNvPr>
          <p:cNvGrpSpPr>
            <a:grpSpLocks/>
          </p:cNvGrpSpPr>
          <p:nvPr/>
        </p:nvGrpSpPr>
        <p:grpSpPr bwMode="auto">
          <a:xfrm>
            <a:off x="3725863" y="3730865"/>
            <a:ext cx="1600200" cy="858837"/>
            <a:chOff x="2347" y="3023"/>
            <a:chExt cx="1008" cy="541"/>
          </a:xfrm>
          <a:solidFill>
            <a:srgbClr val="0070C0"/>
          </a:solidFill>
        </p:grpSpPr>
        <p:sp>
          <p:nvSpPr>
            <p:cNvPr id="21" name="Text Box 8">
              <a:extLst>
                <a:ext uri="{FF2B5EF4-FFF2-40B4-BE49-F238E27FC236}">
                  <a16:creationId xmlns:a16="http://schemas.microsoft.com/office/drawing/2014/main" xmlns="" id="{1688FC2A-D5F2-4A7E-AF81-AC92868B7597}"/>
                </a:ext>
              </a:extLst>
            </p:cNvPr>
            <p:cNvSpPr txBox="1">
              <a:spLocks noChangeArrowheads="1"/>
            </p:cNvSpPr>
            <p:nvPr/>
          </p:nvSpPr>
          <p:spPr bwMode="gray">
            <a:xfrm>
              <a:off x="2347" y="3288"/>
              <a:ext cx="972" cy="276"/>
            </a:xfrm>
            <a:prstGeom prst="rect">
              <a:avLst/>
            </a:prstGeom>
            <a:solidFill>
              <a:schemeClr val="bg1"/>
            </a:solidFill>
            <a:ln>
              <a:noFill/>
            </a:ln>
            <a:effectLst/>
            <a:extLs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1800" dirty="0"/>
                <a:t>Space Transform</a:t>
              </a:r>
            </a:p>
          </p:txBody>
        </p:sp>
        <p:sp>
          <p:nvSpPr>
            <p:cNvPr id="22" name="AutoShape 76">
              <a:extLst>
                <a:ext uri="{FF2B5EF4-FFF2-40B4-BE49-F238E27FC236}">
                  <a16:creationId xmlns:a16="http://schemas.microsoft.com/office/drawing/2014/main" xmlns="" id="{5C045CF5-B1B3-4996-B9FB-26023A57005D}"/>
                </a:ext>
              </a:extLst>
            </p:cNvPr>
            <p:cNvSpPr>
              <a:spLocks noChangeArrowheads="1"/>
            </p:cNvSpPr>
            <p:nvPr/>
          </p:nvSpPr>
          <p:spPr bwMode="gray">
            <a:xfrm rot="-5400000">
              <a:off x="2731" y="2647"/>
              <a:ext cx="248" cy="1000"/>
            </a:xfrm>
            <a:prstGeom prst="downArrow">
              <a:avLst>
                <a:gd name="adj1" fmla="val 39519"/>
                <a:gd name="adj2" fmla="val 72189"/>
              </a:avLst>
            </a:prstGeom>
            <a:grp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23" name="Group 88">
            <a:extLst>
              <a:ext uri="{FF2B5EF4-FFF2-40B4-BE49-F238E27FC236}">
                <a16:creationId xmlns:a16="http://schemas.microsoft.com/office/drawing/2014/main" xmlns="" id="{567FFC03-52EE-422B-A841-94A4C9664C3F}"/>
              </a:ext>
            </a:extLst>
          </p:cNvPr>
          <p:cNvGrpSpPr>
            <a:grpSpLocks/>
          </p:cNvGrpSpPr>
          <p:nvPr/>
        </p:nvGrpSpPr>
        <p:grpSpPr bwMode="auto">
          <a:xfrm>
            <a:off x="6623050" y="3229215"/>
            <a:ext cx="1331913" cy="1279525"/>
            <a:chOff x="4172" y="2707"/>
            <a:chExt cx="839" cy="806"/>
          </a:xfrm>
        </p:grpSpPr>
        <p:sp>
          <p:nvSpPr>
            <p:cNvPr id="24" name="Line 81">
              <a:extLst>
                <a:ext uri="{FF2B5EF4-FFF2-40B4-BE49-F238E27FC236}">
                  <a16:creationId xmlns:a16="http://schemas.microsoft.com/office/drawing/2014/main" xmlns="" id="{1088F9E4-B1BA-49F0-AC61-62A5F0A77DE9}"/>
                </a:ext>
              </a:extLst>
            </p:cNvPr>
            <p:cNvSpPr>
              <a:spLocks noChangeShapeType="1"/>
            </p:cNvSpPr>
            <p:nvPr/>
          </p:nvSpPr>
          <p:spPr bwMode="gray">
            <a:xfrm rot="20569953" flipV="1">
              <a:off x="4262" y="2798"/>
              <a:ext cx="0" cy="715"/>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 name="Line 82">
              <a:extLst>
                <a:ext uri="{FF2B5EF4-FFF2-40B4-BE49-F238E27FC236}">
                  <a16:creationId xmlns:a16="http://schemas.microsoft.com/office/drawing/2014/main" xmlns="" id="{77B36CCE-D73A-4C41-9D2E-912E45C33E03}"/>
                </a:ext>
              </a:extLst>
            </p:cNvPr>
            <p:cNvSpPr>
              <a:spLocks noChangeShapeType="1"/>
            </p:cNvSpPr>
            <p:nvPr/>
          </p:nvSpPr>
          <p:spPr bwMode="gray">
            <a:xfrm rot="20569953" flipV="1">
              <a:off x="4275" y="3347"/>
              <a:ext cx="736" cy="0"/>
            </a:xfrm>
            <a:prstGeom prst="line">
              <a:avLst/>
            </a:prstGeom>
            <a:noFill/>
            <a:ln w="381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6" name="Text Box 86">
              <a:extLst>
                <a:ext uri="{FF2B5EF4-FFF2-40B4-BE49-F238E27FC236}">
                  <a16:creationId xmlns:a16="http://schemas.microsoft.com/office/drawing/2014/main" xmlns="" id="{9905DD03-B700-411A-9CEF-A25BC355F9BA}"/>
                </a:ext>
              </a:extLst>
            </p:cNvPr>
            <p:cNvSpPr txBox="1">
              <a:spLocks noChangeArrowheads="1"/>
            </p:cNvSpPr>
            <p:nvPr/>
          </p:nvSpPr>
          <p:spPr bwMode="gray">
            <a:xfrm rot="-1096177">
              <a:off x="4803" y="3059"/>
              <a:ext cx="180" cy="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a:t>
              </a:r>
            </a:p>
          </p:txBody>
        </p:sp>
        <p:sp>
          <p:nvSpPr>
            <p:cNvPr id="27" name="Text Box 87">
              <a:extLst>
                <a:ext uri="{FF2B5EF4-FFF2-40B4-BE49-F238E27FC236}">
                  <a16:creationId xmlns:a16="http://schemas.microsoft.com/office/drawing/2014/main" xmlns="" id="{FCE07208-7B29-4B2C-88A2-87A4303AA134}"/>
                </a:ext>
              </a:extLst>
            </p:cNvPr>
            <p:cNvSpPr txBox="1">
              <a:spLocks noChangeArrowheads="1"/>
            </p:cNvSpPr>
            <p:nvPr/>
          </p:nvSpPr>
          <p:spPr bwMode="gray">
            <a:xfrm rot="-979211">
              <a:off x="4172" y="2707"/>
              <a:ext cx="180" cy="1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y</a:t>
              </a:r>
            </a:p>
          </p:txBody>
        </p:sp>
      </p:grpSp>
      <p:pic>
        <p:nvPicPr>
          <p:cNvPr id="28" name="Picture 27">
            <a:extLst>
              <a:ext uri="{FF2B5EF4-FFF2-40B4-BE49-F238E27FC236}">
                <a16:creationId xmlns:a16="http://schemas.microsoft.com/office/drawing/2014/main" xmlns="" id="{B6AA61E3-534A-4250-BDA2-5A3DAD6EA33B}"/>
              </a:ext>
            </a:extLst>
          </p:cNvPr>
          <p:cNvPicPr>
            <a:picLocks noChangeAspect="1"/>
          </p:cNvPicPr>
          <p:nvPr/>
        </p:nvPicPr>
        <p:blipFill rotWithShape="1">
          <a:blip r:embed="rId3"/>
          <a:srcRect t="6064" r="6878"/>
          <a:stretch/>
        </p:blipFill>
        <p:spPr>
          <a:xfrm>
            <a:off x="1145310" y="3194855"/>
            <a:ext cx="1205056" cy="1296539"/>
          </a:xfrm>
          <a:prstGeom prst="rect">
            <a:avLst/>
          </a:prstGeom>
        </p:spPr>
      </p:pic>
      <p:pic>
        <p:nvPicPr>
          <p:cNvPr id="29" name="Picture 28">
            <a:extLst>
              <a:ext uri="{FF2B5EF4-FFF2-40B4-BE49-F238E27FC236}">
                <a16:creationId xmlns:a16="http://schemas.microsoft.com/office/drawing/2014/main" xmlns="" id="{0F806EFA-24DF-49F3-9303-CDCF441E4DF9}"/>
              </a:ext>
            </a:extLst>
          </p:cNvPr>
          <p:cNvPicPr>
            <a:picLocks noChangeAspect="1"/>
          </p:cNvPicPr>
          <p:nvPr/>
        </p:nvPicPr>
        <p:blipFill rotWithShape="1">
          <a:blip r:embed="rId3"/>
          <a:srcRect t="6064" r="6878"/>
          <a:stretch/>
        </p:blipFill>
        <p:spPr>
          <a:xfrm rot="20529035">
            <a:off x="6856773" y="3359780"/>
            <a:ext cx="735851" cy="791714"/>
          </a:xfrm>
          <a:prstGeom prst="rect">
            <a:avLst/>
          </a:prstGeom>
        </p:spPr>
      </p:pic>
      <p:sp>
        <p:nvSpPr>
          <p:cNvPr id="3" name="Rectangle 2">
            <a:extLst>
              <a:ext uri="{FF2B5EF4-FFF2-40B4-BE49-F238E27FC236}">
                <a16:creationId xmlns:a16="http://schemas.microsoft.com/office/drawing/2014/main" xmlns="" id="{5489E0C2-EC78-4469-8F1C-F5C1FAD0BAA8}"/>
              </a:ext>
            </a:extLst>
          </p:cNvPr>
          <p:cNvSpPr/>
          <p:nvPr/>
        </p:nvSpPr>
        <p:spPr>
          <a:xfrm>
            <a:off x="833802" y="5701208"/>
            <a:ext cx="7292610" cy="369332"/>
          </a:xfrm>
          <a:prstGeom prst="rect">
            <a:avLst/>
          </a:prstGeom>
        </p:spPr>
        <p:txBody>
          <a:bodyPr wrap="square">
            <a:spAutoFit/>
          </a:bodyPr>
          <a:lstStyle/>
          <a:p>
            <a:pPr marL="285750" indent="-285750">
              <a:buFont typeface="Arial" panose="020B0604020202020204" pitchFamily="34" charset="0"/>
              <a:buChar char="•"/>
            </a:pPr>
            <a:r>
              <a:rPr lang="en-US" altLang="en-US" dirty="0"/>
              <a:t>The space transformation can be rigid or non-rigid (more on this later)</a:t>
            </a:r>
            <a:endParaRPr lang="en-US" dirty="0"/>
          </a:p>
        </p:txBody>
      </p:sp>
    </p:spTree>
    <p:extLst>
      <p:ext uri="{BB962C8B-B14F-4D97-AF65-F5344CB8AC3E}">
        <p14:creationId xmlns:p14="http://schemas.microsoft.com/office/powerpoint/2010/main" val="1309673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B7144A-6187-4CB5-A7DE-1B5DBD13EFED}"/>
              </a:ext>
            </a:extLst>
          </p:cNvPr>
          <p:cNvSpPr>
            <a:spLocks noGrp="1"/>
          </p:cNvSpPr>
          <p:nvPr>
            <p:ph type="title"/>
          </p:nvPr>
        </p:nvSpPr>
        <p:spPr>
          <a:xfrm>
            <a:off x="628650" y="365086"/>
            <a:ext cx="7886700" cy="1325563"/>
          </a:xfrm>
        </p:spPr>
        <p:txBody>
          <a:bodyPr/>
          <a:lstStyle/>
          <a:p>
            <a:r>
              <a:rPr lang="en-US" dirty="0"/>
              <a:t>Multimodal registration</a:t>
            </a:r>
          </a:p>
        </p:txBody>
      </p:sp>
      <p:grpSp>
        <p:nvGrpSpPr>
          <p:cNvPr id="3" name="Group 5">
            <a:extLst>
              <a:ext uri="{FF2B5EF4-FFF2-40B4-BE49-F238E27FC236}">
                <a16:creationId xmlns:a16="http://schemas.microsoft.com/office/drawing/2014/main" xmlns="" id="{42D010FE-BA32-425B-B17A-8A60B495D39D}"/>
              </a:ext>
            </a:extLst>
          </p:cNvPr>
          <p:cNvGrpSpPr>
            <a:grpSpLocks/>
          </p:cNvGrpSpPr>
          <p:nvPr/>
        </p:nvGrpSpPr>
        <p:grpSpPr bwMode="auto">
          <a:xfrm>
            <a:off x="565150" y="1778000"/>
            <a:ext cx="2397125" cy="3802063"/>
            <a:chOff x="544" y="1072"/>
            <a:chExt cx="1510" cy="2395"/>
          </a:xfrm>
        </p:grpSpPr>
        <p:pic>
          <p:nvPicPr>
            <p:cNvPr id="4" name="Picture 6" descr="T2MIRigid00-000">
              <a:extLst>
                <a:ext uri="{FF2B5EF4-FFF2-40B4-BE49-F238E27FC236}">
                  <a16:creationId xmlns:a16="http://schemas.microsoft.com/office/drawing/2014/main" xmlns="" id="{6FECFDEF-F246-49E1-89FA-EF4056FC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91" t="16498" r="20622" b="9967"/>
            <a:stretch>
              <a:fillRect/>
            </a:stretch>
          </p:blipFill>
          <p:spPr bwMode="auto">
            <a:xfrm>
              <a:off x="544" y="1314"/>
              <a:ext cx="1509" cy="1855"/>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xmlns="" id="{4DD37EB3-9E5A-4CC3-B894-98A5A21C86CE}"/>
                </a:ext>
              </a:extLst>
            </p:cNvPr>
            <p:cNvSpPr txBox="1">
              <a:spLocks noChangeArrowheads="1"/>
            </p:cNvSpPr>
            <p:nvPr/>
          </p:nvSpPr>
          <p:spPr bwMode="gray">
            <a:xfrm>
              <a:off x="549" y="3225"/>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256 x 256 pixels</a:t>
              </a:r>
              <a:endParaRPr lang="en-US" altLang="en-US" sz="1800"/>
            </a:p>
          </p:txBody>
        </p:sp>
        <p:sp>
          <p:nvSpPr>
            <p:cNvPr id="6" name="Text Box 8">
              <a:extLst>
                <a:ext uri="{FF2B5EF4-FFF2-40B4-BE49-F238E27FC236}">
                  <a16:creationId xmlns:a16="http://schemas.microsoft.com/office/drawing/2014/main" xmlns="" id="{4DCA8EBE-633F-4DCD-A789-6D0474B7B559}"/>
                </a:ext>
              </a:extLst>
            </p:cNvPr>
            <p:cNvSpPr txBox="1">
              <a:spLocks noChangeArrowheads="1"/>
            </p:cNvSpPr>
            <p:nvPr/>
          </p:nvSpPr>
          <p:spPr bwMode="gray">
            <a:xfrm>
              <a:off x="925" y="1072"/>
              <a:ext cx="756"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MRI-T2</a:t>
              </a:r>
              <a:endParaRPr lang="en-US" altLang="en-US" sz="1800"/>
            </a:p>
          </p:txBody>
        </p:sp>
      </p:grpSp>
      <p:grpSp>
        <p:nvGrpSpPr>
          <p:cNvPr id="7" name="Group 9">
            <a:extLst>
              <a:ext uri="{FF2B5EF4-FFF2-40B4-BE49-F238E27FC236}">
                <a16:creationId xmlns:a16="http://schemas.microsoft.com/office/drawing/2014/main" xmlns="" id="{715F6E7D-BD91-44E1-8E22-FDAC17EC4ABC}"/>
              </a:ext>
            </a:extLst>
          </p:cNvPr>
          <p:cNvGrpSpPr>
            <a:grpSpLocks/>
          </p:cNvGrpSpPr>
          <p:nvPr/>
        </p:nvGrpSpPr>
        <p:grpSpPr bwMode="auto">
          <a:xfrm>
            <a:off x="5298091" y="1970087"/>
            <a:ext cx="2389187" cy="2609850"/>
            <a:chOff x="3820" y="1378"/>
            <a:chExt cx="1505" cy="1644"/>
          </a:xfrm>
        </p:grpSpPr>
        <p:graphicFrame>
          <p:nvGraphicFramePr>
            <p:cNvPr id="8" name="Object 10" descr="PETMIRigid">
              <a:extLst>
                <a:ext uri="{FF2B5EF4-FFF2-40B4-BE49-F238E27FC236}">
                  <a16:creationId xmlns:a16="http://schemas.microsoft.com/office/drawing/2014/main" xmlns="" id="{E12F43B3-F2B6-4935-A21E-5F334FF09F5A}"/>
                </a:ext>
              </a:extLst>
            </p:cNvPr>
            <p:cNvGraphicFramePr>
              <a:graphicFrameLocks noChangeAspect="1"/>
            </p:cNvGraphicFramePr>
            <p:nvPr>
              <p:extLst>
                <p:ext uri="{D42A27DB-BD31-4B8C-83A1-F6EECF244321}">
                  <p14:modId xmlns:p14="http://schemas.microsoft.com/office/powerpoint/2010/main" val="135976573"/>
                </p:ext>
              </p:extLst>
            </p:nvPr>
          </p:nvGraphicFramePr>
          <p:xfrm>
            <a:off x="3876" y="1623"/>
            <a:ext cx="904" cy="1142"/>
          </p:xfrm>
          <a:graphic>
            <a:graphicData uri="http://schemas.openxmlformats.org/presentationml/2006/ole">
              <mc:AlternateContent xmlns:mc="http://schemas.openxmlformats.org/markup-compatibility/2006">
                <mc:Choice xmlns:v="urn:schemas-microsoft-com:vml" Requires="v">
                  <p:oleObj spid="_x0000_s22543" name="Bitmap Image" r:id="rId4" imgW="1800476" imgH="2276793" progId="Paint.Picture">
                    <p:embed/>
                  </p:oleObj>
                </mc:Choice>
                <mc:Fallback>
                  <p:oleObj name="Bitmap Image" r:id="rId4" imgW="1800476" imgH="2276793" progId="Paint.Picture">
                    <p:embed/>
                    <p:pic>
                      <p:nvPicPr>
                        <p:cNvPr id="1479690" name="Object 10" descr="PETMIRigid">
                          <a:extLst>
                            <a:ext uri="{FF2B5EF4-FFF2-40B4-BE49-F238E27FC236}">
                              <a16:creationId xmlns:a16="http://schemas.microsoft.com/office/drawing/2014/main" xmlns="" id="{934E61B4-5D55-4131-A5E0-31EDE46214C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76" y="1623"/>
                          <a:ext cx="904" cy="1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1">
              <a:extLst>
                <a:ext uri="{FF2B5EF4-FFF2-40B4-BE49-F238E27FC236}">
                  <a16:creationId xmlns:a16="http://schemas.microsoft.com/office/drawing/2014/main" xmlns="" id="{E2FA265D-4A95-45F9-A479-FAD8678B798A}"/>
                </a:ext>
              </a:extLst>
            </p:cNvPr>
            <p:cNvSpPr txBox="1">
              <a:spLocks noChangeArrowheads="1"/>
            </p:cNvSpPr>
            <p:nvPr/>
          </p:nvSpPr>
          <p:spPr bwMode="gray">
            <a:xfrm>
              <a:off x="3820" y="2780"/>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128 x 128 pixels</a:t>
              </a:r>
              <a:endParaRPr lang="en-US" altLang="en-US" sz="1800" dirty="0"/>
            </a:p>
          </p:txBody>
        </p:sp>
        <p:sp>
          <p:nvSpPr>
            <p:cNvPr id="10" name="Text Box 12">
              <a:extLst>
                <a:ext uri="{FF2B5EF4-FFF2-40B4-BE49-F238E27FC236}">
                  <a16:creationId xmlns:a16="http://schemas.microsoft.com/office/drawing/2014/main" xmlns="" id="{A51AABD1-AF1E-42D0-8712-3D1BC0C7847F}"/>
                </a:ext>
              </a:extLst>
            </p:cNvPr>
            <p:cNvSpPr txBox="1">
              <a:spLocks noChangeArrowheads="1"/>
            </p:cNvSpPr>
            <p:nvPr/>
          </p:nvSpPr>
          <p:spPr bwMode="gray">
            <a:xfrm>
              <a:off x="4084" y="1378"/>
              <a:ext cx="489"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PET</a:t>
              </a:r>
              <a:endParaRPr lang="en-US" altLang="en-US" sz="1800"/>
            </a:p>
          </p:txBody>
        </p:sp>
      </p:grpSp>
      <p:grpSp>
        <p:nvGrpSpPr>
          <p:cNvPr id="11" name="Group 13">
            <a:extLst>
              <a:ext uri="{FF2B5EF4-FFF2-40B4-BE49-F238E27FC236}">
                <a16:creationId xmlns:a16="http://schemas.microsoft.com/office/drawing/2014/main" xmlns="" id="{C1EDFDB3-6043-4D17-8501-CBC110EAB430}"/>
              </a:ext>
            </a:extLst>
          </p:cNvPr>
          <p:cNvGrpSpPr>
            <a:grpSpLocks/>
          </p:cNvGrpSpPr>
          <p:nvPr/>
        </p:nvGrpSpPr>
        <p:grpSpPr bwMode="auto">
          <a:xfrm>
            <a:off x="3346752" y="3075074"/>
            <a:ext cx="1587500" cy="630238"/>
            <a:chOff x="2355" y="3023"/>
            <a:chExt cx="1000" cy="397"/>
          </a:xfrm>
          <a:solidFill>
            <a:srgbClr val="00B0F0"/>
          </a:solidFill>
        </p:grpSpPr>
        <p:sp>
          <p:nvSpPr>
            <p:cNvPr id="12" name="Text Box 14">
              <a:extLst>
                <a:ext uri="{FF2B5EF4-FFF2-40B4-BE49-F238E27FC236}">
                  <a16:creationId xmlns:a16="http://schemas.microsoft.com/office/drawing/2014/main" xmlns="" id="{3D3C53F8-F330-47D8-A6DA-920AF9E424C0}"/>
                </a:ext>
              </a:extLst>
            </p:cNvPr>
            <p:cNvSpPr txBox="1">
              <a:spLocks noChangeArrowheads="1"/>
            </p:cNvSpPr>
            <p:nvPr/>
          </p:nvSpPr>
          <p:spPr bwMode="gray">
            <a:xfrm>
              <a:off x="2355" y="3246"/>
              <a:ext cx="972" cy="174"/>
            </a:xfrm>
            <a:prstGeom prst="rect">
              <a:avLst/>
            </a:prstGeom>
            <a:solidFill>
              <a:schemeClr val="bg1"/>
            </a:solidFill>
            <a:ln>
              <a:noFill/>
            </a:ln>
            <a:effectLst/>
            <a:extLs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dirty="0"/>
                <a:t>Space </a:t>
              </a:r>
              <a:r>
                <a:rPr lang="en-US" altLang="en-US" sz="1800" dirty="0"/>
                <a:t>Transform</a:t>
              </a:r>
            </a:p>
          </p:txBody>
        </p:sp>
        <p:sp>
          <p:nvSpPr>
            <p:cNvPr id="13" name="AutoShape 15">
              <a:extLst>
                <a:ext uri="{FF2B5EF4-FFF2-40B4-BE49-F238E27FC236}">
                  <a16:creationId xmlns:a16="http://schemas.microsoft.com/office/drawing/2014/main" xmlns="" id="{4A0BEE90-F3C5-4931-AD0F-AD5F11B83DD6}"/>
                </a:ext>
              </a:extLst>
            </p:cNvPr>
            <p:cNvSpPr>
              <a:spLocks noChangeArrowheads="1"/>
            </p:cNvSpPr>
            <p:nvPr/>
          </p:nvSpPr>
          <p:spPr bwMode="gray">
            <a:xfrm rot="-5400000">
              <a:off x="2731" y="2647"/>
              <a:ext cx="248" cy="1000"/>
            </a:xfrm>
            <a:prstGeom prst="downArrow">
              <a:avLst>
                <a:gd name="adj1" fmla="val 39519"/>
                <a:gd name="adj2" fmla="val 72189"/>
              </a:avLst>
            </a:prstGeom>
            <a:grp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4" name="Text Box 3">
            <a:extLst>
              <a:ext uri="{FF2B5EF4-FFF2-40B4-BE49-F238E27FC236}">
                <a16:creationId xmlns:a16="http://schemas.microsoft.com/office/drawing/2014/main" xmlns="" id="{B6951C4A-6DAF-442A-84D4-3DD5FFA59A33}"/>
              </a:ext>
            </a:extLst>
          </p:cNvPr>
          <p:cNvSpPr txBox="1">
            <a:spLocks noChangeArrowheads="1"/>
          </p:cNvSpPr>
          <p:nvPr/>
        </p:nvSpPr>
        <p:spPr bwMode="auto">
          <a:xfrm>
            <a:off x="1058230" y="6157913"/>
            <a:ext cx="5600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0"/>
              </a:spcBef>
            </a:pPr>
            <a:r>
              <a:rPr lang="en-US" altLang="en-US" sz="1000" dirty="0">
                <a:latin typeface="Arial Narrow" panose="020B0606020202030204" pitchFamily="34" charset="0"/>
              </a:rPr>
              <a:t>Images from the project: “Retrospective Image Registration Evaluation”, </a:t>
            </a:r>
            <a:br>
              <a:rPr lang="en-US" altLang="en-US" sz="1000" dirty="0">
                <a:latin typeface="Arial Narrow" panose="020B0606020202030204" pitchFamily="34" charset="0"/>
              </a:rPr>
            </a:br>
            <a:r>
              <a:rPr lang="en-US" altLang="en-US" sz="1000" dirty="0">
                <a:latin typeface="Arial Narrow" panose="020B0606020202030204" pitchFamily="34" charset="0"/>
              </a:rPr>
              <a:t>NIH, Project No. 8R01EB002124-03, Principal Investigator, J. Michael Fitzpatrick, Vanderbilt University, Nashville, TN.</a:t>
            </a:r>
            <a:endParaRPr lang="en-US" altLang="en-US" sz="1600" dirty="0">
              <a:latin typeface="Arial Narrow" panose="020B0606020202030204" pitchFamily="34" charset="0"/>
            </a:endParaRPr>
          </a:p>
        </p:txBody>
      </p:sp>
    </p:spTree>
    <p:extLst>
      <p:ext uri="{BB962C8B-B14F-4D97-AF65-F5344CB8AC3E}">
        <p14:creationId xmlns:p14="http://schemas.microsoft.com/office/powerpoint/2010/main" val="430350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B7144A-6187-4CB5-A7DE-1B5DBD13EFED}"/>
              </a:ext>
            </a:extLst>
          </p:cNvPr>
          <p:cNvSpPr>
            <a:spLocks noGrp="1"/>
          </p:cNvSpPr>
          <p:nvPr>
            <p:ph type="title"/>
          </p:nvPr>
        </p:nvSpPr>
        <p:spPr>
          <a:xfrm>
            <a:off x="628650" y="365086"/>
            <a:ext cx="7886700" cy="1325563"/>
          </a:xfrm>
        </p:spPr>
        <p:txBody>
          <a:bodyPr/>
          <a:lstStyle/>
          <a:p>
            <a:r>
              <a:rPr lang="en-US" dirty="0"/>
              <a:t>Multimodal registration</a:t>
            </a:r>
          </a:p>
        </p:txBody>
      </p:sp>
      <p:grpSp>
        <p:nvGrpSpPr>
          <p:cNvPr id="3" name="Group 5">
            <a:extLst>
              <a:ext uri="{FF2B5EF4-FFF2-40B4-BE49-F238E27FC236}">
                <a16:creationId xmlns:a16="http://schemas.microsoft.com/office/drawing/2014/main" xmlns="" id="{42D010FE-BA32-425B-B17A-8A60B495D39D}"/>
              </a:ext>
            </a:extLst>
          </p:cNvPr>
          <p:cNvGrpSpPr>
            <a:grpSpLocks/>
          </p:cNvGrpSpPr>
          <p:nvPr/>
        </p:nvGrpSpPr>
        <p:grpSpPr bwMode="auto">
          <a:xfrm>
            <a:off x="565150" y="1778000"/>
            <a:ext cx="2397125" cy="3802063"/>
            <a:chOff x="544" y="1072"/>
            <a:chExt cx="1510" cy="2395"/>
          </a:xfrm>
        </p:grpSpPr>
        <p:pic>
          <p:nvPicPr>
            <p:cNvPr id="4" name="Picture 6" descr="T2MIRigid00-000">
              <a:extLst>
                <a:ext uri="{FF2B5EF4-FFF2-40B4-BE49-F238E27FC236}">
                  <a16:creationId xmlns:a16="http://schemas.microsoft.com/office/drawing/2014/main" xmlns="" id="{6FECFDEF-F246-49E1-89FA-EF4056FC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91" t="16498" r="20622" b="9967"/>
            <a:stretch>
              <a:fillRect/>
            </a:stretch>
          </p:blipFill>
          <p:spPr bwMode="auto">
            <a:xfrm>
              <a:off x="544" y="1314"/>
              <a:ext cx="1509" cy="1855"/>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xmlns="" id="{4DD37EB3-9E5A-4CC3-B894-98A5A21C86CE}"/>
                </a:ext>
              </a:extLst>
            </p:cNvPr>
            <p:cNvSpPr txBox="1">
              <a:spLocks noChangeArrowheads="1"/>
            </p:cNvSpPr>
            <p:nvPr/>
          </p:nvSpPr>
          <p:spPr bwMode="gray">
            <a:xfrm>
              <a:off x="549" y="3225"/>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256 x 256 pixels</a:t>
              </a:r>
              <a:endParaRPr lang="en-US" altLang="en-US" sz="1800"/>
            </a:p>
          </p:txBody>
        </p:sp>
        <p:sp>
          <p:nvSpPr>
            <p:cNvPr id="6" name="Text Box 8">
              <a:extLst>
                <a:ext uri="{FF2B5EF4-FFF2-40B4-BE49-F238E27FC236}">
                  <a16:creationId xmlns:a16="http://schemas.microsoft.com/office/drawing/2014/main" xmlns="" id="{4DCA8EBE-633F-4DCD-A789-6D0474B7B559}"/>
                </a:ext>
              </a:extLst>
            </p:cNvPr>
            <p:cNvSpPr txBox="1">
              <a:spLocks noChangeArrowheads="1"/>
            </p:cNvSpPr>
            <p:nvPr/>
          </p:nvSpPr>
          <p:spPr bwMode="gray">
            <a:xfrm>
              <a:off x="925" y="1072"/>
              <a:ext cx="756"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MRI-T2</a:t>
              </a:r>
              <a:endParaRPr lang="en-US" altLang="en-US" sz="1800"/>
            </a:p>
          </p:txBody>
        </p:sp>
      </p:grpSp>
      <p:grpSp>
        <p:nvGrpSpPr>
          <p:cNvPr id="7" name="Group 9">
            <a:extLst>
              <a:ext uri="{FF2B5EF4-FFF2-40B4-BE49-F238E27FC236}">
                <a16:creationId xmlns:a16="http://schemas.microsoft.com/office/drawing/2014/main" xmlns="" id="{715F6E7D-BD91-44E1-8E22-FDAC17EC4ABC}"/>
              </a:ext>
            </a:extLst>
          </p:cNvPr>
          <p:cNvGrpSpPr>
            <a:grpSpLocks/>
          </p:cNvGrpSpPr>
          <p:nvPr/>
        </p:nvGrpSpPr>
        <p:grpSpPr bwMode="auto">
          <a:xfrm>
            <a:off x="5298091" y="1970087"/>
            <a:ext cx="2389187" cy="2609850"/>
            <a:chOff x="3820" y="1378"/>
            <a:chExt cx="1505" cy="1644"/>
          </a:xfrm>
        </p:grpSpPr>
        <p:graphicFrame>
          <p:nvGraphicFramePr>
            <p:cNvPr id="8" name="Object 10" descr="PETMIRigid">
              <a:extLst>
                <a:ext uri="{FF2B5EF4-FFF2-40B4-BE49-F238E27FC236}">
                  <a16:creationId xmlns:a16="http://schemas.microsoft.com/office/drawing/2014/main" xmlns="" id="{E12F43B3-F2B6-4935-A21E-5F334FF09F5A}"/>
                </a:ext>
              </a:extLst>
            </p:cNvPr>
            <p:cNvGraphicFramePr>
              <a:graphicFrameLocks noChangeAspect="1"/>
            </p:cNvGraphicFramePr>
            <p:nvPr/>
          </p:nvGraphicFramePr>
          <p:xfrm>
            <a:off x="3876" y="1623"/>
            <a:ext cx="904" cy="1142"/>
          </p:xfrm>
          <a:graphic>
            <a:graphicData uri="http://schemas.openxmlformats.org/presentationml/2006/ole">
              <mc:AlternateContent xmlns:mc="http://schemas.openxmlformats.org/markup-compatibility/2006">
                <mc:Choice xmlns:v="urn:schemas-microsoft-com:vml" Requires="v">
                  <p:oleObj spid="_x0000_s23567" name="Bitmap Image" r:id="rId4" imgW="1800476" imgH="2276793" progId="Paint.Picture">
                    <p:embed/>
                  </p:oleObj>
                </mc:Choice>
                <mc:Fallback>
                  <p:oleObj name="Bitmap Image" r:id="rId4" imgW="1800476" imgH="2276793" progId="Paint.Picture">
                    <p:embed/>
                    <p:pic>
                      <p:nvPicPr>
                        <p:cNvPr id="8" name="Object 10" descr="PETMIRigid">
                          <a:extLst>
                            <a:ext uri="{FF2B5EF4-FFF2-40B4-BE49-F238E27FC236}">
                              <a16:creationId xmlns:a16="http://schemas.microsoft.com/office/drawing/2014/main" xmlns="" id="{E12F43B3-F2B6-4935-A21E-5F334FF09F5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76" y="1623"/>
                          <a:ext cx="904" cy="1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1">
              <a:extLst>
                <a:ext uri="{FF2B5EF4-FFF2-40B4-BE49-F238E27FC236}">
                  <a16:creationId xmlns:a16="http://schemas.microsoft.com/office/drawing/2014/main" xmlns="" id="{E2FA265D-4A95-45F9-A479-FAD8678B798A}"/>
                </a:ext>
              </a:extLst>
            </p:cNvPr>
            <p:cNvSpPr txBox="1">
              <a:spLocks noChangeArrowheads="1"/>
            </p:cNvSpPr>
            <p:nvPr/>
          </p:nvSpPr>
          <p:spPr bwMode="gray">
            <a:xfrm>
              <a:off x="3820" y="2780"/>
              <a:ext cx="1505"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128 x 128 pixels</a:t>
              </a:r>
              <a:endParaRPr lang="en-US" altLang="en-US" sz="1800" dirty="0"/>
            </a:p>
          </p:txBody>
        </p:sp>
        <p:sp>
          <p:nvSpPr>
            <p:cNvPr id="10" name="Text Box 12">
              <a:extLst>
                <a:ext uri="{FF2B5EF4-FFF2-40B4-BE49-F238E27FC236}">
                  <a16:creationId xmlns:a16="http://schemas.microsoft.com/office/drawing/2014/main" xmlns="" id="{A51AABD1-AF1E-42D0-8712-3D1BC0C7847F}"/>
                </a:ext>
              </a:extLst>
            </p:cNvPr>
            <p:cNvSpPr txBox="1">
              <a:spLocks noChangeArrowheads="1"/>
            </p:cNvSpPr>
            <p:nvPr/>
          </p:nvSpPr>
          <p:spPr bwMode="gray">
            <a:xfrm>
              <a:off x="4084" y="1378"/>
              <a:ext cx="489" cy="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PET</a:t>
              </a:r>
              <a:endParaRPr lang="en-US" altLang="en-US" sz="1800"/>
            </a:p>
          </p:txBody>
        </p:sp>
      </p:grpSp>
      <p:grpSp>
        <p:nvGrpSpPr>
          <p:cNvPr id="11" name="Group 13">
            <a:extLst>
              <a:ext uri="{FF2B5EF4-FFF2-40B4-BE49-F238E27FC236}">
                <a16:creationId xmlns:a16="http://schemas.microsoft.com/office/drawing/2014/main" xmlns="" id="{C1EDFDB3-6043-4D17-8501-CBC110EAB430}"/>
              </a:ext>
            </a:extLst>
          </p:cNvPr>
          <p:cNvGrpSpPr>
            <a:grpSpLocks/>
          </p:cNvGrpSpPr>
          <p:nvPr/>
        </p:nvGrpSpPr>
        <p:grpSpPr bwMode="auto">
          <a:xfrm>
            <a:off x="3346752" y="3075070"/>
            <a:ext cx="1654175" cy="625475"/>
            <a:chOff x="2355" y="3023"/>
            <a:chExt cx="1042" cy="394"/>
          </a:xfrm>
          <a:solidFill>
            <a:srgbClr val="00B0F0"/>
          </a:solidFill>
        </p:grpSpPr>
        <p:sp>
          <p:nvSpPr>
            <p:cNvPr id="12" name="Text Box 14">
              <a:extLst>
                <a:ext uri="{FF2B5EF4-FFF2-40B4-BE49-F238E27FC236}">
                  <a16:creationId xmlns:a16="http://schemas.microsoft.com/office/drawing/2014/main" xmlns="" id="{3D3C53F8-F330-47D8-A6DA-920AF9E424C0}"/>
                </a:ext>
              </a:extLst>
            </p:cNvPr>
            <p:cNvSpPr txBox="1">
              <a:spLocks noChangeArrowheads="1"/>
            </p:cNvSpPr>
            <p:nvPr/>
          </p:nvSpPr>
          <p:spPr bwMode="gray">
            <a:xfrm>
              <a:off x="2425" y="3243"/>
              <a:ext cx="972" cy="174"/>
            </a:xfrm>
            <a:prstGeom prst="rect">
              <a:avLst/>
            </a:prstGeom>
            <a:solidFill>
              <a:schemeClr val="bg1"/>
            </a:solidFill>
            <a:ln>
              <a:noFill/>
            </a:ln>
            <a:effectLst/>
            <a:extLs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1800" dirty="0"/>
                <a:t>Transform</a:t>
              </a:r>
            </a:p>
          </p:txBody>
        </p:sp>
        <p:sp>
          <p:nvSpPr>
            <p:cNvPr id="13" name="AutoShape 15">
              <a:extLst>
                <a:ext uri="{FF2B5EF4-FFF2-40B4-BE49-F238E27FC236}">
                  <a16:creationId xmlns:a16="http://schemas.microsoft.com/office/drawing/2014/main" xmlns="" id="{4A0BEE90-F3C5-4931-AD0F-AD5F11B83DD6}"/>
                </a:ext>
              </a:extLst>
            </p:cNvPr>
            <p:cNvSpPr>
              <a:spLocks noChangeArrowheads="1"/>
            </p:cNvSpPr>
            <p:nvPr/>
          </p:nvSpPr>
          <p:spPr bwMode="gray">
            <a:xfrm rot="-5400000">
              <a:off x="2731" y="2647"/>
              <a:ext cx="248" cy="1000"/>
            </a:xfrm>
            <a:prstGeom prst="downArrow">
              <a:avLst>
                <a:gd name="adj1" fmla="val 39519"/>
                <a:gd name="adj2" fmla="val 72189"/>
              </a:avLst>
            </a:prstGeom>
            <a:grp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4" name="Text Box 3">
            <a:extLst>
              <a:ext uri="{FF2B5EF4-FFF2-40B4-BE49-F238E27FC236}">
                <a16:creationId xmlns:a16="http://schemas.microsoft.com/office/drawing/2014/main" xmlns="" id="{B6951C4A-6DAF-442A-84D4-3DD5FFA59A33}"/>
              </a:ext>
            </a:extLst>
          </p:cNvPr>
          <p:cNvSpPr txBox="1">
            <a:spLocks noChangeArrowheads="1"/>
          </p:cNvSpPr>
          <p:nvPr/>
        </p:nvSpPr>
        <p:spPr bwMode="auto">
          <a:xfrm>
            <a:off x="181428" y="6047620"/>
            <a:ext cx="77651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00000"/>
              </a:lnSpc>
              <a:spcBef>
                <a:spcPct val="0"/>
              </a:spcBef>
            </a:pPr>
            <a:r>
              <a:rPr lang="en-US" altLang="en-US" sz="1400" dirty="0">
                <a:latin typeface="Arial Narrow" panose="020B0606020202030204" pitchFamily="34" charset="0"/>
              </a:rPr>
              <a:t>Images from the project: “Retrospective Image Registration Evaluation”, </a:t>
            </a:r>
            <a:br>
              <a:rPr lang="en-US" altLang="en-US" sz="1400" dirty="0">
                <a:latin typeface="Arial Narrow" panose="020B0606020202030204" pitchFamily="34" charset="0"/>
              </a:rPr>
            </a:br>
            <a:r>
              <a:rPr lang="en-US" altLang="en-US" sz="1400" dirty="0">
                <a:latin typeface="Arial Narrow" panose="020B0606020202030204" pitchFamily="34" charset="0"/>
              </a:rPr>
              <a:t>NIH, Project No. 8R01EB002124-03, Principal Investigator, J. Michael Fitzpatrick, Vanderbilt University, Nashville, TN.</a:t>
            </a:r>
            <a:endParaRPr lang="en-US" altLang="en-US" sz="2800" dirty="0">
              <a:latin typeface="Arial Narrow" panose="020B0606020202030204" pitchFamily="34" charset="0"/>
            </a:endParaRPr>
          </a:p>
        </p:txBody>
      </p:sp>
      <p:sp>
        <p:nvSpPr>
          <p:cNvPr id="15" name="Text Box 16">
            <a:extLst>
              <a:ext uri="{FF2B5EF4-FFF2-40B4-BE49-F238E27FC236}">
                <a16:creationId xmlns:a16="http://schemas.microsoft.com/office/drawing/2014/main" xmlns="" id="{C209F44A-027C-4979-BB91-301F4AD28A6B}"/>
              </a:ext>
            </a:extLst>
          </p:cNvPr>
          <p:cNvSpPr txBox="1">
            <a:spLocks noChangeArrowheads="1"/>
          </p:cNvSpPr>
          <p:nvPr/>
        </p:nvSpPr>
        <p:spPr bwMode="gray">
          <a:xfrm>
            <a:off x="3124936" y="4918929"/>
            <a:ext cx="489319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rgbClr val="0070C0"/>
                </a:solidFill>
              </a:rPr>
              <a:t>Do not register images in pixel space</a:t>
            </a:r>
          </a:p>
          <a:p>
            <a:r>
              <a:rPr lang="en-US" altLang="en-US" sz="2400" b="1" dirty="0">
                <a:solidFill>
                  <a:srgbClr val="0070C0"/>
                </a:solidFill>
              </a:rPr>
              <a:t>Pixel spacing needs to be specified</a:t>
            </a:r>
          </a:p>
        </p:txBody>
      </p:sp>
    </p:spTree>
    <p:extLst>
      <p:ext uri="{BB962C8B-B14F-4D97-AF65-F5344CB8AC3E}">
        <p14:creationId xmlns:p14="http://schemas.microsoft.com/office/powerpoint/2010/main" val="1789643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A938D-AE3D-42B1-9346-07C3D29AC2FD}"/>
              </a:ext>
            </a:extLst>
          </p:cNvPr>
          <p:cNvSpPr>
            <a:spLocks noGrp="1"/>
          </p:cNvSpPr>
          <p:nvPr>
            <p:ph type="title"/>
          </p:nvPr>
        </p:nvSpPr>
        <p:spPr/>
        <p:txBody>
          <a:bodyPr/>
          <a:lstStyle/>
          <a:p>
            <a:r>
              <a:rPr lang="en-US" dirty="0"/>
              <a:t>Segmentation</a:t>
            </a:r>
          </a:p>
        </p:txBody>
      </p:sp>
      <p:sp>
        <p:nvSpPr>
          <p:cNvPr id="3" name="TextBox 2">
            <a:extLst>
              <a:ext uri="{FF2B5EF4-FFF2-40B4-BE49-F238E27FC236}">
                <a16:creationId xmlns:a16="http://schemas.microsoft.com/office/drawing/2014/main" xmlns="" id="{F196DA96-0F09-4D47-88C6-A834AFD69F6B}"/>
              </a:ext>
            </a:extLst>
          </p:cNvPr>
          <p:cNvSpPr txBox="1"/>
          <p:nvPr/>
        </p:nvSpPr>
        <p:spPr>
          <a:xfrm>
            <a:off x="865848" y="1440382"/>
            <a:ext cx="6829678"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Dividing an image into connected regions based on the content of the image</a:t>
            </a:r>
          </a:p>
          <a:p>
            <a:pPr marL="285750" indent="-285750">
              <a:buFont typeface="Arial" panose="020B0604020202020204" pitchFamily="34" charset="0"/>
              <a:buChar char="•"/>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Regions of an image segmentation should be uniform and homogenous with respect to some characteristic, such as gray tone, color or texture and should differ significantly with respect to adjacent regions</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Techniques include</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Thresholding </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Grow from seeds</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Watershed filter</a:t>
            </a:r>
          </a:p>
          <a:p>
            <a:pPr marL="742950" lvl="1" indent="-285750">
              <a:buFont typeface="Arial" panose="020B0604020202020204" pitchFamily="34" charset="0"/>
              <a:buChar char="•"/>
            </a:pP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Fast marching filter</a:t>
            </a:r>
          </a:p>
        </p:txBody>
      </p:sp>
    </p:spTree>
    <p:extLst>
      <p:ext uri="{BB962C8B-B14F-4D97-AF65-F5344CB8AC3E}">
        <p14:creationId xmlns:p14="http://schemas.microsoft.com/office/powerpoint/2010/main" val="3876572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941AB1-396A-4733-9911-BDD21F2F7F76}"/>
              </a:ext>
            </a:extLst>
          </p:cNvPr>
          <p:cNvSpPr>
            <a:spLocks noGrp="1"/>
          </p:cNvSpPr>
          <p:nvPr>
            <p:ph type="title"/>
          </p:nvPr>
        </p:nvSpPr>
        <p:spPr/>
        <p:txBody>
          <a:bodyPr/>
          <a:lstStyle/>
          <a:p>
            <a:r>
              <a:rPr lang="en-US" dirty="0"/>
              <a:t>Segmentation tools available in 3D Slicer</a:t>
            </a:r>
          </a:p>
        </p:txBody>
      </p:sp>
      <p:pic>
        <p:nvPicPr>
          <p:cNvPr id="4" name="Picture 3">
            <a:extLst>
              <a:ext uri="{FF2B5EF4-FFF2-40B4-BE49-F238E27FC236}">
                <a16:creationId xmlns:a16="http://schemas.microsoft.com/office/drawing/2014/main" xmlns="" id="{02F593B3-133B-46DD-9409-75E2C0A421D9}"/>
              </a:ext>
            </a:extLst>
          </p:cNvPr>
          <p:cNvPicPr>
            <a:picLocks noChangeAspect="1"/>
          </p:cNvPicPr>
          <p:nvPr/>
        </p:nvPicPr>
        <p:blipFill>
          <a:blip r:embed="rId2"/>
          <a:stretch>
            <a:fillRect/>
          </a:stretch>
        </p:blipFill>
        <p:spPr>
          <a:xfrm>
            <a:off x="537431" y="1586912"/>
            <a:ext cx="7504792" cy="4401660"/>
          </a:xfrm>
          <a:prstGeom prst="rect">
            <a:avLst/>
          </a:prstGeom>
        </p:spPr>
      </p:pic>
      <p:sp>
        <p:nvSpPr>
          <p:cNvPr id="5" name="Rectangle 4">
            <a:extLst>
              <a:ext uri="{FF2B5EF4-FFF2-40B4-BE49-F238E27FC236}">
                <a16:creationId xmlns:a16="http://schemas.microsoft.com/office/drawing/2014/main" xmlns="" id="{56BFEE42-DC91-49EC-902F-4CD6371DDD24}"/>
              </a:ext>
            </a:extLst>
          </p:cNvPr>
          <p:cNvSpPr/>
          <p:nvPr/>
        </p:nvSpPr>
        <p:spPr>
          <a:xfrm>
            <a:off x="537431" y="4264702"/>
            <a:ext cx="3142654" cy="47219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xmlns="" id="{6B9B3EC8-409B-4566-A8F4-3D43A98501EF}"/>
              </a:ext>
            </a:extLst>
          </p:cNvPr>
          <p:cNvSpPr/>
          <p:nvPr/>
        </p:nvSpPr>
        <p:spPr>
          <a:xfrm>
            <a:off x="1289438" y="1756348"/>
            <a:ext cx="734234" cy="147403"/>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xmlns="" id="{58326333-EA81-4B45-9C93-50D88161EB5C}"/>
              </a:ext>
            </a:extLst>
          </p:cNvPr>
          <p:cNvCxnSpPr/>
          <p:nvPr/>
        </p:nvCxnSpPr>
        <p:spPr>
          <a:xfrm flipV="1">
            <a:off x="142407" y="4736892"/>
            <a:ext cx="395024" cy="2473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897C946C-E91B-44BD-AACC-8F858A12B2A5}"/>
              </a:ext>
            </a:extLst>
          </p:cNvPr>
          <p:cNvCxnSpPr>
            <a:cxnSpLocks/>
          </p:cNvCxnSpPr>
          <p:nvPr/>
        </p:nvCxnSpPr>
        <p:spPr>
          <a:xfrm flipV="1">
            <a:off x="404734" y="1903751"/>
            <a:ext cx="912469" cy="5021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537EE8-19BF-4B1A-8709-619644894130}"/>
              </a:ext>
            </a:extLst>
          </p:cNvPr>
          <p:cNvSpPr>
            <a:spLocks noGrp="1"/>
          </p:cNvSpPr>
          <p:nvPr>
            <p:ph type="title"/>
          </p:nvPr>
        </p:nvSpPr>
        <p:spPr/>
        <p:txBody>
          <a:bodyPr/>
          <a:lstStyle/>
          <a:p>
            <a:r>
              <a:rPr lang="en-US" dirty="0"/>
              <a:t>Thresholding</a:t>
            </a:r>
          </a:p>
        </p:txBody>
      </p:sp>
      <p:sp>
        <p:nvSpPr>
          <p:cNvPr id="12" name="Text Box 1027">
            <a:extLst>
              <a:ext uri="{FF2B5EF4-FFF2-40B4-BE49-F238E27FC236}">
                <a16:creationId xmlns:a16="http://schemas.microsoft.com/office/drawing/2014/main" xmlns="" id="{1A3FA89A-6262-4E63-B1BD-C4F94629446A}"/>
              </a:ext>
            </a:extLst>
          </p:cNvPr>
          <p:cNvSpPr txBox="1">
            <a:spLocks noChangeArrowheads="1"/>
          </p:cNvSpPr>
          <p:nvPr/>
        </p:nvSpPr>
        <p:spPr bwMode="auto">
          <a:xfrm>
            <a:off x="752184" y="1690689"/>
            <a:ext cx="7452995" cy="9233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dirty="0"/>
              <a:t>Assigning labels to pixel intensity ranges</a:t>
            </a:r>
          </a:p>
          <a:p>
            <a:pPr marL="285750" indent="-285750">
              <a:buFont typeface="Arial" panose="020B0604020202020204" pitchFamily="34" charset="0"/>
              <a:buChar char="•"/>
            </a:pPr>
            <a:r>
              <a:rPr lang="en-US" altLang="en-US" dirty="0"/>
              <a:t>Can be static or dynamic</a:t>
            </a:r>
          </a:p>
          <a:p>
            <a:pPr marL="285750" indent="-285750">
              <a:buFont typeface="Arial" panose="020B0604020202020204" pitchFamily="34" charset="0"/>
              <a:buChar char="•"/>
            </a:pPr>
            <a:r>
              <a:rPr lang="en-US" altLang="en-US" dirty="0"/>
              <a:t>Static: known value ranges for types of tissue in CT scans</a:t>
            </a:r>
          </a:p>
        </p:txBody>
      </p:sp>
      <p:pic>
        <p:nvPicPr>
          <p:cNvPr id="13" name="Picture 12">
            <a:extLst>
              <a:ext uri="{FF2B5EF4-FFF2-40B4-BE49-F238E27FC236}">
                <a16:creationId xmlns:a16="http://schemas.microsoft.com/office/drawing/2014/main" xmlns="" id="{4725AE05-8021-40D5-927E-65A47A71D544}"/>
              </a:ext>
            </a:extLst>
          </p:cNvPr>
          <p:cNvPicPr>
            <a:picLocks noChangeAspect="1"/>
          </p:cNvPicPr>
          <p:nvPr/>
        </p:nvPicPr>
        <p:blipFill>
          <a:blip r:embed="rId2"/>
          <a:stretch>
            <a:fillRect/>
          </a:stretch>
        </p:blipFill>
        <p:spPr>
          <a:xfrm>
            <a:off x="752184" y="2745488"/>
            <a:ext cx="5696262" cy="3273255"/>
          </a:xfrm>
          <a:prstGeom prst="rect">
            <a:avLst/>
          </a:prstGeom>
        </p:spPr>
      </p:pic>
      <p:sp>
        <p:nvSpPr>
          <p:cNvPr id="14" name="Text Box 1027">
            <a:extLst>
              <a:ext uri="{FF2B5EF4-FFF2-40B4-BE49-F238E27FC236}">
                <a16:creationId xmlns:a16="http://schemas.microsoft.com/office/drawing/2014/main" xmlns="" id="{3794C3CA-779D-4891-9981-94C6E8E271D6}"/>
              </a:ext>
            </a:extLst>
          </p:cNvPr>
          <p:cNvSpPr txBox="1">
            <a:spLocks noChangeArrowheads="1"/>
          </p:cNvSpPr>
          <p:nvPr/>
        </p:nvSpPr>
        <p:spPr bwMode="auto">
          <a:xfrm rot="10800000" flipV="1">
            <a:off x="6508407" y="2860036"/>
            <a:ext cx="2006943" cy="175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Segmentation in CT relying on Hounsfield Units (HU) which define a window of values for each tissue type</a:t>
            </a:r>
          </a:p>
        </p:txBody>
      </p:sp>
    </p:spTree>
    <p:extLst>
      <p:ext uri="{BB962C8B-B14F-4D97-AF65-F5344CB8AC3E}">
        <p14:creationId xmlns:p14="http://schemas.microsoft.com/office/powerpoint/2010/main" val="4078461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xmlns="" id="{13C0CD62-97F5-4208-BE4E-25D2243C1526}"/>
              </a:ext>
            </a:extLst>
          </p:cNvPr>
          <p:cNvSpPr>
            <a:spLocks noGrp="1"/>
          </p:cNvSpPr>
          <p:nvPr>
            <p:ph type="sldNum" sz="quarter" idx="12"/>
          </p:nvPr>
        </p:nvSpPr>
        <p:spPr/>
        <p:txBody>
          <a:bodyPr/>
          <a:lstStyle/>
          <a:p>
            <a:fld id="{A47FC5EC-F9C2-446B-9012-A3C9BBD44E05}" type="slidenum">
              <a:rPr lang="en-US" altLang="en-US"/>
              <a:pPr/>
              <a:t>49</a:t>
            </a:fld>
            <a:endParaRPr lang="en-US" altLang="en-US"/>
          </a:p>
        </p:txBody>
      </p:sp>
      <p:sp>
        <p:nvSpPr>
          <p:cNvPr id="95235" name="Text Box 3">
            <a:extLst>
              <a:ext uri="{FF2B5EF4-FFF2-40B4-BE49-F238E27FC236}">
                <a16:creationId xmlns:a16="http://schemas.microsoft.com/office/drawing/2014/main" xmlns="" id="{6B2DCD9C-1A8B-4052-9C38-8AC760683C5A}"/>
              </a:ext>
            </a:extLst>
          </p:cNvPr>
          <p:cNvSpPr txBox="1">
            <a:spLocks noChangeArrowheads="1"/>
          </p:cNvSpPr>
          <p:nvPr/>
        </p:nvSpPr>
        <p:spPr bwMode="auto">
          <a:xfrm>
            <a:off x="664737" y="1694349"/>
            <a:ext cx="700108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dirty="0">
                <a:solidFill>
                  <a:srgbClr val="0070C0"/>
                </a:solidFill>
                <a:latin typeface="Verdana" panose="020B0604030504040204" pitchFamily="34" charset="0"/>
              </a:rPr>
              <a:t>How can we use a histogram to separate an</a:t>
            </a:r>
          </a:p>
          <a:p>
            <a:pPr eaLnBrk="1" hangingPunct="1"/>
            <a:r>
              <a:rPr lang="en-US" altLang="en-US" sz="2400" dirty="0">
                <a:solidFill>
                  <a:srgbClr val="0070C0"/>
                </a:solidFill>
                <a:latin typeface="Verdana" panose="020B0604030504040204" pitchFamily="34" charset="0"/>
              </a:rPr>
              <a:t>image into 2 (or several) different regions?</a:t>
            </a:r>
          </a:p>
        </p:txBody>
      </p:sp>
      <p:sp>
        <p:nvSpPr>
          <p:cNvPr id="95243" name="Text Box 11">
            <a:extLst>
              <a:ext uri="{FF2B5EF4-FFF2-40B4-BE49-F238E27FC236}">
                <a16:creationId xmlns:a16="http://schemas.microsoft.com/office/drawing/2014/main" xmlns="" id="{504BB3FC-D7C0-42BA-AD0C-16394253FEA5}"/>
              </a:ext>
            </a:extLst>
          </p:cNvPr>
          <p:cNvSpPr txBox="1">
            <a:spLocks noChangeArrowheads="1"/>
          </p:cNvSpPr>
          <p:nvPr/>
        </p:nvSpPr>
        <p:spPr bwMode="auto">
          <a:xfrm>
            <a:off x="536898" y="5378951"/>
            <a:ext cx="687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b="1" dirty="0">
                <a:solidFill>
                  <a:srgbClr val="0070C0"/>
                </a:solidFill>
                <a:latin typeface="Verdana" panose="020B0604030504040204" pitchFamily="34" charset="0"/>
              </a:rPr>
              <a:t>Is there a single clear threshold? 2? 3?</a:t>
            </a:r>
          </a:p>
        </p:txBody>
      </p:sp>
      <p:pic>
        <p:nvPicPr>
          <p:cNvPr id="10" name="Picture 5" descr="bruise_histogram">
            <a:extLst>
              <a:ext uri="{FF2B5EF4-FFF2-40B4-BE49-F238E27FC236}">
                <a16:creationId xmlns:a16="http://schemas.microsoft.com/office/drawing/2014/main" xmlns="" id="{AF49A0C6-DCE2-4A96-93EA-105FA1DB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337" y="2882039"/>
            <a:ext cx="3127375" cy="18970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6">
            <a:extLst>
              <a:ext uri="{FF2B5EF4-FFF2-40B4-BE49-F238E27FC236}">
                <a16:creationId xmlns:a16="http://schemas.microsoft.com/office/drawing/2014/main" xmlns="" id="{013040BC-B1A8-4943-BF90-070FE7EC99C0}"/>
              </a:ext>
            </a:extLst>
          </p:cNvPr>
          <p:cNvSpPr txBox="1">
            <a:spLocks noChangeArrowheads="1"/>
          </p:cNvSpPr>
          <p:nvPr/>
        </p:nvSpPr>
        <p:spPr bwMode="auto">
          <a:xfrm>
            <a:off x="1807737" y="4863239"/>
            <a:ext cx="2339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a:latin typeface="Verdana" panose="020B0604030504040204" pitchFamily="34" charset="0"/>
              </a:rPr>
              <a:t>gray-tone values</a:t>
            </a:r>
          </a:p>
        </p:txBody>
      </p:sp>
      <p:sp>
        <p:nvSpPr>
          <p:cNvPr id="12" name="Text Box 7">
            <a:extLst>
              <a:ext uri="{FF2B5EF4-FFF2-40B4-BE49-F238E27FC236}">
                <a16:creationId xmlns:a16="http://schemas.microsoft.com/office/drawing/2014/main" xmlns="" id="{0819C0EE-F413-49B7-AFB4-603135B7A882}"/>
              </a:ext>
            </a:extLst>
          </p:cNvPr>
          <p:cNvSpPr txBox="1">
            <a:spLocks noChangeArrowheads="1"/>
          </p:cNvSpPr>
          <p:nvPr/>
        </p:nvSpPr>
        <p:spPr bwMode="auto">
          <a:xfrm>
            <a:off x="664737" y="3771039"/>
            <a:ext cx="1022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latin typeface="Verdana" panose="020B0604030504040204" pitchFamily="34" charset="0"/>
              </a:rPr>
              <a:t> pixel</a:t>
            </a:r>
          </a:p>
          <a:p>
            <a:pPr eaLnBrk="1" hangingPunct="1"/>
            <a:r>
              <a:rPr lang="en-US" altLang="en-US" sz="2000" dirty="0">
                <a:latin typeface="Verdana" panose="020B0604030504040204" pitchFamily="34" charset="0"/>
              </a:rPr>
              <a:t>counts</a:t>
            </a:r>
          </a:p>
        </p:txBody>
      </p:sp>
      <p:sp>
        <p:nvSpPr>
          <p:cNvPr id="13" name="Text Box 8">
            <a:extLst>
              <a:ext uri="{FF2B5EF4-FFF2-40B4-BE49-F238E27FC236}">
                <a16:creationId xmlns:a16="http://schemas.microsoft.com/office/drawing/2014/main" xmlns="" id="{5B8A0261-393D-4BA8-9B79-7C0CB35D3909}"/>
              </a:ext>
            </a:extLst>
          </p:cNvPr>
          <p:cNvSpPr txBox="1">
            <a:spLocks noChangeArrowheads="1"/>
          </p:cNvSpPr>
          <p:nvPr/>
        </p:nvSpPr>
        <p:spPr bwMode="auto">
          <a:xfrm>
            <a:off x="1487062" y="4710995"/>
            <a:ext cx="33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Verdana" panose="020B0604030504040204" pitchFamily="34" charset="0"/>
              </a:rPr>
              <a:t>0</a:t>
            </a:r>
          </a:p>
        </p:txBody>
      </p:sp>
      <p:sp>
        <p:nvSpPr>
          <p:cNvPr id="14" name="Text Box 9">
            <a:extLst>
              <a:ext uri="{FF2B5EF4-FFF2-40B4-BE49-F238E27FC236}">
                <a16:creationId xmlns:a16="http://schemas.microsoft.com/office/drawing/2014/main" xmlns="" id="{9485DF2A-51EE-405A-82C2-C4FBEE340B64}"/>
              </a:ext>
            </a:extLst>
          </p:cNvPr>
          <p:cNvSpPr txBox="1">
            <a:spLocks noChangeArrowheads="1"/>
          </p:cNvSpPr>
          <p:nvPr/>
        </p:nvSpPr>
        <p:spPr bwMode="auto">
          <a:xfrm>
            <a:off x="4385837" y="4787039"/>
            <a:ext cx="622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Verdana" panose="020B0604030504040204" pitchFamily="34" charset="0"/>
              </a:rPr>
              <a:t>256</a:t>
            </a:r>
          </a:p>
        </p:txBody>
      </p:sp>
      <p:sp>
        <p:nvSpPr>
          <p:cNvPr id="15" name="Rectangle 2">
            <a:extLst>
              <a:ext uri="{FF2B5EF4-FFF2-40B4-BE49-F238E27FC236}">
                <a16:creationId xmlns:a16="http://schemas.microsoft.com/office/drawing/2014/main" xmlns="" id="{DB44F072-DC30-4B18-90BA-EBBE8417D5EC}"/>
              </a:ext>
            </a:extLst>
          </p:cNvPr>
          <p:cNvSpPr txBox="1">
            <a:spLocks noChangeArrowheads="1"/>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Histogram-Directed Thresholding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xmlns="" id="{9C4A7B63-FFCF-47DB-B7D9-7DC8B2F21765}"/>
              </a:ext>
            </a:extLst>
          </p:cNvPr>
          <p:cNvSpPr>
            <a:spLocks noGrp="1"/>
          </p:cNvSpPr>
          <p:nvPr>
            <p:ph type="title"/>
          </p:nvPr>
        </p:nvSpPr>
        <p:spPr/>
        <p:txBody>
          <a:bodyPr/>
          <a:lstStyle/>
          <a:p>
            <a:pPr eaLnBrk="1" hangingPunct="1"/>
            <a:r>
              <a:rPr lang="en-US" altLang="en-US"/>
              <a:t>Coordinate Systems</a:t>
            </a:r>
          </a:p>
        </p:txBody>
      </p:sp>
      <p:pic>
        <p:nvPicPr>
          <p:cNvPr id="15363" name="Picture 2">
            <a:extLst>
              <a:ext uri="{FF2B5EF4-FFF2-40B4-BE49-F238E27FC236}">
                <a16:creationId xmlns:a16="http://schemas.microsoft.com/office/drawing/2014/main" xmlns="" id="{EF936384-5329-465B-9E48-A24049B1622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33400" y="1670807"/>
            <a:ext cx="7894638" cy="3276600"/>
          </a:xfrm>
          <a:noFill/>
        </p:spPr>
      </p:pic>
      <p:sp>
        <p:nvSpPr>
          <p:cNvPr id="15364" name="TextBox 5">
            <a:extLst>
              <a:ext uri="{FF2B5EF4-FFF2-40B4-BE49-F238E27FC236}">
                <a16:creationId xmlns:a16="http://schemas.microsoft.com/office/drawing/2014/main" xmlns="" id="{EC90C0C4-708D-4314-B085-043927D39B9D}"/>
              </a:ext>
            </a:extLst>
          </p:cNvPr>
          <p:cNvSpPr txBox="1">
            <a:spLocks noChangeArrowheads="1"/>
          </p:cNvSpPr>
          <p:nvPr/>
        </p:nvSpPr>
        <p:spPr bwMode="auto">
          <a:xfrm>
            <a:off x="609600" y="489847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World Coordinate</a:t>
            </a:r>
          </a:p>
          <a:p>
            <a:pPr algn="ctr" eaLnBrk="1" hangingPunct="1">
              <a:spcBef>
                <a:spcPct val="0"/>
              </a:spcBef>
              <a:buFontTx/>
              <a:buNone/>
            </a:pPr>
            <a:r>
              <a:rPr lang="en-US" altLang="en-US" sz="1800" dirty="0"/>
              <a:t>System</a:t>
            </a:r>
          </a:p>
        </p:txBody>
      </p:sp>
      <p:sp>
        <p:nvSpPr>
          <p:cNvPr id="15365" name="TextBox 6">
            <a:extLst>
              <a:ext uri="{FF2B5EF4-FFF2-40B4-BE49-F238E27FC236}">
                <a16:creationId xmlns:a16="http://schemas.microsoft.com/office/drawing/2014/main" xmlns="" id="{DFB7FBFE-FA7C-41EB-B1EC-46FB7EC6EE66}"/>
              </a:ext>
            </a:extLst>
          </p:cNvPr>
          <p:cNvSpPr txBox="1">
            <a:spLocks noChangeArrowheads="1"/>
          </p:cNvSpPr>
          <p:nvPr/>
        </p:nvSpPr>
        <p:spPr bwMode="auto">
          <a:xfrm>
            <a:off x="3352800" y="4898471"/>
            <a:ext cx="2438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Anatomical Coordinate</a:t>
            </a:r>
          </a:p>
          <a:p>
            <a:pPr algn="ctr" eaLnBrk="1" hangingPunct="1">
              <a:spcBef>
                <a:spcPct val="0"/>
              </a:spcBef>
              <a:buFontTx/>
              <a:buNone/>
            </a:pPr>
            <a:r>
              <a:rPr lang="en-US" altLang="en-US" sz="1800"/>
              <a:t>System</a:t>
            </a:r>
          </a:p>
        </p:txBody>
      </p:sp>
      <p:sp>
        <p:nvSpPr>
          <p:cNvPr id="15366" name="TextBox 7">
            <a:extLst>
              <a:ext uri="{FF2B5EF4-FFF2-40B4-BE49-F238E27FC236}">
                <a16:creationId xmlns:a16="http://schemas.microsoft.com/office/drawing/2014/main" xmlns="" id="{B7B37032-592D-403F-AC98-EDB65CE1C248}"/>
              </a:ext>
            </a:extLst>
          </p:cNvPr>
          <p:cNvSpPr txBox="1">
            <a:spLocks noChangeArrowheads="1"/>
          </p:cNvSpPr>
          <p:nvPr/>
        </p:nvSpPr>
        <p:spPr bwMode="auto">
          <a:xfrm>
            <a:off x="6096000" y="489847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Image Coordinate</a:t>
            </a:r>
          </a:p>
          <a:p>
            <a:pPr algn="ctr" eaLnBrk="1" hangingPunct="1">
              <a:spcBef>
                <a:spcPct val="0"/>
              </a:spcBef>
              <a:buFontTx/>
              <a:buNone/>
            </a:pPr>
            <a:r>
              <a:rPr lang="en-US" altLang="en-US" sz="1800"/>
              <a:t>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xmlns="" id="{87FF7556-9D71-4F07-B687-1C69E3AFE4C4}"/>
              </a:ext>
            </a:extLst>
          </p:cNvPr>
          <p:cNvSpPr>
            <a:spLocks noGrp="1"/>
          </p:cNvSpPr>
          <p:nvPr>
            <p:ph type="sldNum" sz="quarter" idx="12"/>
          </p:nvPr>
        </p:nvSpPr>
        <p:spPr/>
        <p:txBody>
          <a:bodyPr/>
          <a:lstStyle/>
          <a:p>
            <a:fld id="{35501B7F-421C-4560-8BB4-3CCE13BAF083}" type="slidenum">
              <a:rPr lang="en-US" altLang="en-US"/>
              <a:pPr/>
              <a:t>50</a:t>
            </a:fld>
            <a:endParaRPr lang="en-US" altLang="en-US"/>
          </a:p>
        </p:txBody>
      </p:sp>
      <p:sp>
        <p:nvSpPr>
          <p:cNvPr id="96259" name="Text Box 3">
            <a:extLst>
              <a:ext uri="{FF2B5EF4-FFF2-40B4-BE49-F238E27FC236}">
                <a16:creationId xmlns:a16="http://schemas.microsoft.com/office/drawing/2014/main" xmlns="" id="{541CEFDE-DCA3-40D8-93FF-4D2C2A00C00B}"/>
              </a:ext>
            </a:extLst>
          </p:cNvPr>
          <p:cNvSpPr txBox="1">
            <a:spLocks noChangeArrowheads="1"/>
          </p:cNvSpPr>
          <p:nvPr/>
        </p:nvSpPr>
        <p:spPr bwMode="auto">
          <a:xfrm>
            <a:off x="400096" y="2205147"/>
            <a:ext cx="4902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dirty="0">
                <a:solidFill>
                  <a:srgbClr val="0070C0"/>
                </a:solidFill>
              </a:rPr>
              <a:t>Assumption: the histogram is bimodal</a:t>
            </a:r>
          </a:p>
        </p:txBody>
      </p:sp>
      <p:sp>
        <p:nvSpPr>
          <p:cNvPr id="96265" name="Text Box 9">
            <a:extLst>
              <a:ext uri="{FF2B5EF4-FFF2-40B4-BE49-F238E27FC236}">
                <a16:creationId xmlns:a16="http://schemas.microsoft.com/office/drawing/2014/main" xmlns="" id="{A8981DCA-AA17-4B1A-9D0C-143611F13DDB}"/>
              </a:ext>
            </a:extLst>
          </p:cNvPr>
          <p:cNvSpPr txBox="1">
            <a:spLocks noChangeArrowheads="1"/>
          </p:cNvSpPr>
          <p:nvPr/>
        </p:nvSpPr>
        <p:spPr bwMode="auto">
          <a:xfrm>
            <a:off x="409037" y="3034994"/>
            <a:ext cx="5912260"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dirty="0"/>
              <a:t>Method: find the threshold </a:t>
            </a:r>
            <a:r>
              <a:rPr lang="en-US" altLang="en-US" sz="2400" dirty="0">
                <a:solidFill>
                  <a:srgbClr val="0070C0"/>
                </a:solidFill>
              </a:rPr>
              <a:t>t</a:t>
            </a:r>
            <a:r>
              <a:rPr lang="en-US" altLang="en-US" sz="2400" dirty="0"/>
              <a:t> that minimizes</a:t>
            </a:r>
          </a:p>
          <a:p>
            <a:pPr eaLnBrk="1" hangingPunct="1"/>
            <a:r>
              <a:rPr lang="en-US" altLang="en-US" sz="2400" dirty="0">
                <a:solidFill>
                  <a:srgbClr val="0070C0"/>
                </a:solidFill>
              </a:rPr>
              <a:t>the weighted sum of within-group variances</a:t>
            </a:r>
          </a:p>
          <a:p>
            <a:pPr eaLnBrk="1" hangingPunct="1"/>
            <a:r>
              <a:rPr lang="en-US" altLang="en-US" sz="2400" dirty="0"/>
              <a:t>for the two groups that result from separating</a:t>
            </a:r>
          </a:p>
          <a:p>
            <a:pPr eaLnBrk="1" hangingPunct="1"/>
            <a:r>
              <a:rPr lang="en-US" altLang="en-US" sz="2400" dirty="0"/>
              <a:t>the gray tones at value t.</a:t>
            </a:r>
          </a:p>
        </p:txBody>
      </p:sp>
      <p:sp>
        <p:nvSpPr>
          <p:cNvPr id="96266" name="Text Box 10">
            <a:extLst>
              <a:ext uri="{FF2B5EF4-FFF2-40B4-BE49-F238E27FC236}">
                <a16:creationId xmlns:a16="http://schemas.microsoft.com/office/drawing/2014/main" xmlns="" id="{D9A4D29A-3371-4148-A392-6618C495E36B}"/>
              </a:ext>
            </a:extLst>
          </p:cNvPr>
          <p:cNvSpPr txBox="1">
            <a:spLocks noChangeArrowheads="1"/>
          </p:cNvSpPr>
          <p:nvPr/>
        </p:nvSpPr>
        <p:spPr bwMode="auto">
          <a:xfrm>
            <a:off x="288010" y="5300140"/>
            <a:ext cx="68743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solidFill>
                  <a:schemeClr val="tx2"/>
                </a:solidFill>
              </a:rPr>
              <a:t>Note: In practice, this operator works very well for true bimodal </a:t>
            </a:r>
          </a:p>
          <a:p>
            <a:pPr eaLnBrk="1" hangingPunct="1"/>
            <a:r>
              <a:rPr lang="en-US" altLang="en-US" sz="2000" dirty="0">
                <a:solidFill>
                  <a:schemeClr val="tx2"/>
                </a:solidFill>
              </a:rPr>
              <a:t>distributions and not too badly for others.</a:t>
            </a:r>
          </a:p>
        </p:txBody>
      </p:sp>
      <p:sp>
        <p:nvSpPr>
          <p:cNvPr id="14" name="Rectangle 2">
            <a:extLst>
              <a:ext uri="{FF2B5EF4-FFF2-40B4-BE49-F238E27FC236}">
                <a16:creationId xmlns:a16="http://schemas.microsoft.com/office/drawing/2014/main" xmlns="" id="{1DA5AD23-EA39-444D-97F1-A31A294C1896}"/>
              </a:ext>
            </a:extLst>
          </p:cNvPr>
          <p:cNvSpPr txBox="1">
            <a:spLocks noChangeArrowheads="1"/>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Automatic Thresholding: Otsu’s Method</a:t>
            </a:r>
          </a:p>
        </p:txBody>
      </p:sp>
      <p:pic>
        <p:nvPicPr>
          <p:cNvPr id="16" name="Picture 5" descr="bruise_histogram">
            <a:extLst>
              <a:ext uri="{FF2B5EF4-FFF2-40B4-BE49-F238E27FC236}">
                <a16:creationId xmlns:a16="http://schemas.microsoft.com/office/drawing/2014/main" xmlns="" id="{DCAEB38A-DA2F-4589-8366-FD4B3CAE38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95"/>
          <a:stretch/>
        </p:blipFill>
        <p:spPr bwMode="auto">
          <a:xfrm>
            <a:off x="6896765" y="1265942"/>
            <a:ext cx="1999881" cy="1617392"/>
          </a:xfrm>
          <a:prstGeom prst="rect">
            <a:avLst/>
          </a:prstGeom>
          <a:noFill/>
          <a:extLst>
            <a:ext uri="{909E8E84-426E-40dd-AFC4-6F175D3DCCD1}">
              <a14:hiddenFill xmlns:a14="http://schemas.microsoft.com/office/drawing/2010/main">
                <a:solidFill>
                  <a:srgbClr val="FFFFFF"/>
                </a:solidFill>
              </a14:hiddenFill>
            </a:ext>
          </a:extLst>
        </p:spPr>
      </p:pic>
      <p:sp>
        <p:nvSpPr>
          <p:cNvPr id="96268" name="Line 12">
            <a:extLst>
              <a:ext uri="{FF2B5EF4-FFF2-40B4-BE49-F238E27FC236}">
                <a16:creationId xmlns:a16="http://schemas.microsoft.com/office/drawing/2014/main" xmlns="" id="{BD3C14D3-D826-43FC-8543-8EF8D6A547F0}"/>
              </a:ext>
            </a:extLst>
          </p:cNvPr>
          <p:cNvSpPr>
            <a:spLocks noChangeShapeType="1"/>
          </p:cNvSpPr>
          <p:nvPr/>
        </p:nvSpPr>
        <p:spPr bwMode="auto">
          <a:xfrm flipH="1" flipV="1">
            <a:off x="8051369" y="1120576"/>
            <a:ext cx="7750" cy="191404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6267" name="Text Box 11">
            <a:extLst>
              <a:ext uri="{FF2B5EF4-FFF2-40B4-BE49-F238E27FC236}">
                <a16:creationId xmlns:a16="http://schemas.microsoft.com/office/drawing/2014/main" xmlns="" id="{B7FE6FB1-8634-45F7-8E35-73F754886DF3}"/>
              </a:ext>
            </a:extLst>
          </p:cNvPr>
          <p:cNvSpPr txBox="1">
            <a:spLocks noChangeArrowheads="1"/>
          </p:cNvSpPr>
          <p:nvPr/>
        </p:nvSpPr>
        <p:spPr bwMode="auto">
          <a:xfrm>
            <a:off x="6938963" y="1265942"/>
            <a:ext cx="1951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600" b="1" dirty="0">
                <a:solidFill>
                  <a:schemeClr val="bg1"/>
                </a:solidFill>
                <a:latin typeface="Verdana" panose="020B0604030504040204" pitchFamily="34" charset="0"/>
              </a:rPr>
              <a:t>Grp 1       Grp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xmlns="" id="{ECC61EB6-96DD-4D6F-B5BE-8A0530AA0284}"/>
              </a:ext>
            </a:extLst>
          </p:cNvPr>
          <p:cNvSpPr>
            <a:spLocks noGrp="1"/>
          </p:cNvSpPr>
          <p:nvPr>
            <p:ph type="sldNum" sz="quarter" idx="12"/>
          </p:nvPr>
        </p:nvSpPr>
        <p:spPr/>
        <p:txBody>
          <a:bodyPr/>
          <a:lstStyle/>
          <a:p>
            <a:fld id="{D744823B-51B8-4016-B422-AA6FA39954A9}" type="slidenum">
              <a:rPr lang="en-US" altLang="en-US"/>
              <a:pPr/>
              <a:t>51</a:t>
            </a:fld>
            <a:endParaRPr lang="en-US" altLang="en-US"/>
          </a:p>
        </p:txBody>
      </p:sp>
      <p:sp>
        <p:nvSpPr>
          <p:cNvPr id="97282" name="Rectangle 2">
            <a:extLst>
              <a:ext uri="{FF2B5EF4-FFF2-40B4-BE49-F238E27FC236}">
                <a16:creationId xmlns:a16="http://schemas.microsoft.com/office/drawing/2014/main" xmlns="" id="{229B1037-50F9-41BC-B53B-034D4B591251}"/>
              </a:ext>
            </a:extLst>
          </p:cNvPr>
          <p:cNvSpPr>
            <a:spLocks noGrp="1" noChangeArrowheads="1"/>
          </p:cNvSpPr>
          <p:nvPr>
            <p:ph type="title"/>
          </p:nvPr>
        </p:nvSpPr>
        <p:spPr/>
        <p:txBody>
          <a:bodyPr/>
          <a:lstStyle/>
          <a:p>
            <a:r>
              <a:rPr lang="en-US" altLang="en-US" dirty="0"/>
              <a:t>Thresholding Example</a:t>
            </a:r>
          </a:p>
        </p:txBody>
      </p:sp>
      <p:pic>
        <p:nvPicPr>
          <p:cNvPr id="97285" name="Picture 5" descr="kidney">
            <a:extLst>
              <a:ext uri="{FF2B5EF4-FFF2-40B4-BE49-F238E27FC236}">
                <a16:creationId xmlns:a16="http://schemas.microsoft.com/office/drawing/2014/main" xmlns="" id="{8A7519DC-46B0-4FC6-8443-20E26C0256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928813"/>
            <a:ext cx="4038600" cy="383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7287" name="Picture 7" descr="thresh">
            <a:extLst>
              <a:ext uri="{FF2B5EF4-FFF2-40B4-BE49-F238E27FC236}">
                <a16:creationId xmlns:a16="http://schemas.microsoft.com/office/drawing/2014/main" xmlns="" id="{0AD60E2A-B5A6-4F48-9ABF-843E0ADC2DD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03426" y="1928813"/>
            <a:ext cx="4038600" cy="383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7289" name="Text Box 9">
            <a:extLst>
              <a:ext uri="{FF2B5EF4-FFF2-40B4-BE49-F238E27FC236}">
                <a16:creationId xmlns:a16="http://schemas.microsoft.com/office/drawing/2014/main" xmlns="" id="{2C882DAE-7DA6-471C-8B3D-1B8E9C2EFBEF}"/>
              </a:ext>
            </a:extLst>
          </p:cNvPr>
          <p:cNvSpPr txBox="1">
            <a:spLocks noChangeArrowheads="1"/>
          </p:cNvSpPr>
          <p:nvPr/>
        </p:nvSpPr>
        <p:spPr bwMode="auto">
          <a:xfrm>
            <a:off x="982637" y="5458189"/>
            <a:ext cx="30209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Verdana" panose="020B0604030504040204" pitchFamily="34" charset="0"/>
                <a:ea typeface="Verdana" panose="020B0604030504040204" pitchFamily="34" charset="0"/>
                <a:cs typeface="Verdana" panose="020B0604030504040204" pitchFamily="34" charset="0"/>
              </a:rPr>
              <a:t>original gray tone image</a:t>
            </a:r>
          </a:p>
        </p:txBody>
      </p:sp>
      <p:sp>
        <p:nvSpPr>
          <p:cNvPr id="97290" name="Text Box 10">
            <a:extLst>
              <a:ext uri="{FF2B5EF4-FFF2-40B4-BE49-F238E27FC236}">
                <a16:creationId xmlns:a16="http://schemas.microsoft.com/office/drawing/2014/main" xmlns="" id="{6D51F6C6-7767-4645-98E2-DD866E180B4E}"/>
              </a:ext>
            </a:extLst>
          </p:cNvPr>
          <p:cNvSpPr txBox="1">
            <a:spLocks noChangeArrowheads="1"/>
          </p:cNvSpPr>
          <p:nvPr/>
        </p:nvSpPr>
        <p:spPr bwMode="auto">
          <a:xfrm>
            <a:off x="4746813" y="5458189"/>
            <a:ext cx="31513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smtClean="0">
                <a:latin typeface="Verdana" panose="020B0604030504040204" pitchFamily="34" charset="0"/>
                <a:ea typeface="Verdana" panose="020B0604030504040204" pitchFamily="34" charset="0"/>
                <a:cs typeface="Verdana" panose="020B0604030504040204" pitchFamily="34" charset="0"/>
              </a:rPr>
              <a:t>Binary image after threshold is applied</a:t>
            </a:r>
            <a:endParaRPr lang="en-US" alt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9DA7D2-9E3F-44B1-8D68-B2E0A4BB1688}"/>
              </a:ext>
            </a:extLst>
          </p:cNvPr>
          <p:cNvSpPr>
            <a:spLocks noGrp="1"/>
          </p:cNvSpPr>
          <p:nvPr>
            <p:ph type="title"/>
          </p:nvPr>
        </p:nvSpPr>
        <p:spPr/>
        <p:txBody>
          <a:bodyPr/>
          <a:lstStyle/>
          <a:p>
            <a:r>
              <a:rPr lang="en-US" altLang="en-US" dirty="0"/>
              <a:t>Connected Components Labeling</a:t>
            </a:r>
            <a:endParaRPr lang="en-US" dirty="0"/>
          </a:p>
        </p:txBody>
      </p:sp>
      <p:sp>
        <p:nvSpPr>
          <p:cNvPr id="3" name="TextBox 2">
            <a:extLst>
              <a:ext uri="{FF2B5EF4-FFF2-40B4-BE49-F238E27FC236}">
                <a16:creationId xmlns:a16="http://schemas.microsoft.com/office/drawing/2014/main" xmlns="" id="{F03E7696-6F94-4484-ACB3-81E3F3E07B31}"/>
              </a:ext>
            </a:extLst>
          </p:cNvPr>
          <p:cNvSpPr txBox="1"/>
          <p:nvPr/>
        </p:nvSpPr>
        <p:spPr>
          <a:xfrm>
            <a:off x="793019" y="1690689"/>
            <a:ext cx="7081857" cy="2246769"/>
          </a:xfrm>
          <a:prstGeom prst="rect">
            <a:avLst/>
          </a:prstGeom>
          <a:noFill/>
        </p:spPr>
        <p:txBody>
          <a:bodyPr wrap="square" rtlCol="0">
            <a:spAutoFit/>
          </a:bodyPr>
          <a:lstStyle/>
          <a:p>
            <a:pPr marL="342900" indent="-342900">
              <a:buFont typeface="Arial" panose="020B0604020202020204" pitchFamily="34" charset="0"/>
              <a:buChar char="•"/>
            </a:pPr>
            <a:r>
              <a:rPr lang="en-US" altLang="en-US" sz="2000" dirty="0"/>
              <a:t>Identify and then analyze each </a:t>
            </a:r>
            <a:r>
              <a:rPr lang="en-US" altLang="en-US" sz="2000" dirty="0">
                <a:solidFill>
                  <a:srgbClr val="E60113"/>
                </a:solidFill>
              </a:rPr>
              <a:t>connected set of pixels</a:t>
            </a:r>
            <a:r>
              <a:rPr lang="en-US" altLang="en-US" sz="2000" dirty="0">
                <a:solidFill>
                  <a:srgbClr val="930722"/>
                </a:solidFill>
              </a:rPr>
              <a:t>.</a:t>
            </a:r>
          </a:p>
          <a:p>
            <a:endParaRPr lang="en-US" altLang="en-US" sz="2000" dirty="0">
              <a:solidFill>
                <a:srgbClr val="930722"/>
              </a:solidFill>
            </a:endParaRPr>
          </a:p>
          <a:p>
            <a:pPr marL="342900" indent="-342900">
              <a:buFont typeface="Arial" panose="020B0604020202020204" pitchFamily="34" charset="0"/>
              <a:buChar char="•"/>
            </a:pPr>
            <a:r>
              <a:rPr lang="en-US" altLang="en-US" sz="2000" dirty="0"/>
              <a:t>The connected components operation takes in a binary image and produces a </a:t>
            </a:r>
            <a:r>
              <a:rPr lang="en-US" altLang="en-US" sz="2000" dirty="0">
                <a:solidFill>
                  <a:schemeClr val="hlink"/>
                </a:solidFill>
              </a:rPr>
              <a:t>labeled image</a:t>
            </a:r>
            <a:r>
              <a:rPr lang="en-US" altLang="en-US" sz="2000" dirty="0"/>
              <a:t> in which each pixel has the integer label of either the background (0) or a component.</a:t>
            </a:r>
          </a:p>
          <a:p>
            <a:endParaRPr lang="en-US" altLang="en-US" sz="2000" dirty="0">
              <a:solidFill>
                <a:srgbClr val="930722"/>
              </a:solidFill>
            </a:endParaRPr>
          </a:p>
          <a:p>
            <a:endParaRPr lang="en-US" sz="2000" dirty="0"/>
          </a:p>
        </p:txBody>
      </p:sp>
      <p:pic>
        <p:nvPicPr>
          <p:cNvPr id="4" name="Picture 9" descr="closing">
            <a:extLst>
              <a:ext uri="{FF2B5EF4-FFF2-40B4-BE49-F238E27FC236}">
                <a16:creationId xmlns:a16="http://schemas.microsoft.com/office/drawing/2014/main" xmlns="" id="{CFD25EFB-B79A-49F9-AA1F-E794ECF9C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12098" y="3396291"/>
            <a:ext cx="2246312" cy="213471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11" descr="components">
            <a:extLst>
              <a:ext uri="{FF2B5EF4-FFF2-40B4-BE49-F238E27FC236}">
                <a16:creationId xmlns:a16="http://schemas.microsoft.com/office/drawing/2014/main" xmlns="" id="{C098C3C0-131C-4793-B03D-CA6A8017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92023" y="3373821"/>
            <a:ext cx="2246312" cy="213471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3">
            <a:extLst>
              <a:ext uri="{FF2B5EF4-FFF2-40B4-BE49-F238E27FC236}">
                <a16:creationId xmlns:a16="http://schemas.microsoft.com/office/drawing/2014/main" xmlns="" id="{BC5B7BF0-BF8D-42E3-AD74-D92C4330850C}"/>
              </a:ext>
            </a:extLst>
          </p:cNvPr>
          <p:cNvSpPr txBox="1">
            <a:spLocks noChangeArrowheads="1"/>
          </p:cNvSpPr>
          <p:nvPr/>
        </p:nvSpPr>
        <p:spPr bwMode="auto">
          <a:xfrm>
            <a:off x="4718314" y="5370120"/>
            <a:ext cx="16635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binary image after morphology</a:t>
            </a:r>
          </a:p>
        </p:txBody>
      </p:sp>
      <p:sp>
        <p:nvSpPr>
          <p:cNvPr id="7" name="Text Box 14">
            <a:extLst>
              <a:ext uri="{FF2B5EF4-FFF2-40B4-BE49-F238E27FC236}">
                <a16:creationId xmlns:a16="http://schemas.microsoft.com/office/drawing/2014/main" xmlns="" id="{97868839-818F-4C67-B81C-4DAF9B990BEB}"/>
              </a:ext>
            </a:extLst>
          </p:cNvPr>
          <p:cNvSpPr txBox="1">
            <a:spLocks noChangeArrowheads="1"/>
          </p:cNvSpPr>
          <p:nvPr/>
        </p:nvSpPr>
        <p:spPr bwMode="auto">
          <a:xfrm>
            <a:off x="6638051" y="5283150"/>
            <a:ext cx="16635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connected components</a:t>
            </a:r>
          </a:p>
        </p:txBody>
      </p:sp>
      <p:sp>
        <p:nvSpPr>
          <p:cNvPr id="8" name="Rectangle 7">
            <a:extLst>
              <a:ext uri="{FF2B5EF4-FFF2-40B4-BE49-F238E27FC236}">
                <a16:creationId xmlns:a16="http://schemas.microsoft.com/office/drawing/2014/main" xmlns="" id="{0F33035D-D2B5-457A-ABD5-2283B02D924E}"/>
              </a:ext>
            </a:extLst>
          </p:cNvPr>
          <p:cNvSpPr/>
          <p:nvPr/>
        </p:nvSpPr>
        <p:spPr>
          <a:xfrm>
            <a:off x="6658410" y="3602421"/>
            <a:ext cx="1713538" cy="1710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5" descr="kidney">
            <a:extLst>
              <a:ext uri="{FF2B5EF4-FFF2-40B4-BE49-F238E27FC236}">
                <a16:creationId xmlns:a16="http://schemas.microsoft.com/office/drawing/2014/main" xmlns="" id="{57495037-480F-4586-ADD0-CD4D74A8038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22598" y="3396834"/>
            <a:ext cx="2246312" cy="21341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thresh">
            <a:extLst>
              <a:ext uri="{FF2B5EF4-FFF2-40B4-BE49-F238E27FC236}">
                <a16:creationId xmlns:a16="http://schemas.microsoft.com/office/drawing/2014/main" xmlns="" id="{F87A6F5A-D462-42FB-B5B3-1E9AD593367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501953" y="3418762"/>
            <a:ext cx="2246882" cy="21347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 Box 13">
            <a:extLst>
              <a:ext uri="{FF2B5EF4-FFF2-40B4-BE49-F238E27FC236}">
                <a16:creationId xmlns:a16="http://schemas.microsoft.com/office/drawing/2014/main" xmlns="" id="{73478487-69D2-437B-863E-22B9293B7B81}"/>
              </a:ext>
            </a:extLst>
          </p:cNvPr>
          <p:cNvSpPr txBox="1">
            <a:spLocks noChangeArrowheads="1"/>
          </p:cNvSpPr>
          <p:nvPr/>
        </p:nvSpPr>
        <p:spPr bwMode="auto">
          <a:xfrm>
            <a:off x="695478" y="5370120"/>
            <a:ext cx="16635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original grayscale image</a:t>
            </a:r>
          </a:p>
        </p:txBody>
      </p:sp>
      <p:sp>
        <p:nvSpPr>
          <p:cNvPr id="14" name="Text Box 13">
            <a:extLst>
              <a:ext uri="{FF2B5EF4-FFF2-40B4-BE49-F238E27FC236}">
                <a16:creationId xmlns:a16="http://schemas.microsoft.com/office/drawing/2014/main" xmlns="" id="{E9F196E2-4FA3-411C-9F35-A8E043493FEC}"/>
              </a:ext>
            </a:extLst>
          </p:cNvPr>
          <p:cNvSpPr txBox="1">
            <a:spLocks noChangeArrowheads="1"/>
          </p:cNvSpPr>
          <p:nvPr/>
        </p:nvSpPr>
        <p:spPr bwMode="auto">
          <a:xfrm>
            <a:off x="2695269" y="5375313"/>
            <a:ext cx="16635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binary image after threshold applied</a:t>
            </a:r>
          </a:p>
        </p:txBody>
      </p:sp>
    </p:spTree>
    <p:extLst>
      <p:ext uri="{BB962C8B-B14F-4D97-AF65-F5344CB8AC3E}">
        <p14:creationId xmlns:p14="http://schemas.microsoft.com/office/powerpoint/2010/main" val="399012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25BDA-27DB-4DA1-9A3A-D4BC6944F466}"/>
              </a:ext>
            </a:extLst>
          </p:cNvPr>
          <p:cNvSpPr>
            <a:spLocks noGrp="1"/>
          </p:cNvSpPr>
          <p:nvPr>
            <p:ph type="title"/>
          </p:nvPr>
        </p:nvSpPr>
        <p:spPr/>
        <p:txBody>
          <a:bodyPr/>
          <a:lstStyle/>
          <a:p>
            <a:r>
              <a:rPr lang="en-US" dirty="0"/>
              <a:t>Grow from seeds</a:t>
            </a:r>
          </a:p>
        </p:txBody>
      </p:sp>
      <p:sp>
        <p:nvSpPr>
          <p:cNvPr id="3" name="Text Box 1027">
            <a:extLst>
              <a:ext uri="{FF2B5EF4-FFF2-40B4-BE49-F238E27FC236}">
                <a16:creationId xmlns:a16="http://schemas.microsoft.com/office/drawing/2014/main" xmlns="" id="{DD3EED3B-8CAE-4C3E-97A3-83CC8FD5DA85}"/>
              </a:ext>
            </a:extLst>
          </p:cNvPr>
          <p:cNvSpPr txBox="1">
            <a:spLocks noChangeArrowheads="1"/>
          </p:cNvSpPr>
          <p:nvPr/>
        </p:nvSpPr>
        <p:spPr bwMode="auto">
          <a:xfrm>
            <a:off x="744689" y="1441173"/>
            <a:ext cx="7452995" cy="25237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000" dirty="0">
                <a:solidFill>
                  <a:srgbClr val="0070C0"/>
                </a:solidFill>
              </a:rPr>
              <a:t>Region</a:t>
            </a:r>
            <a:r>
              <a:rPr lang="en-US" altLang="en-US" sz="2000" dirty="0">
                <a:solidFill>
                  <a:schemeClr val="hlink"/>
                </a:solidFill>
              </a:rPr>
              <a:t> growing</a:t>
            </a:r>
            <a:r>
              <a:rPr lang="en-US" altLang="en-US" sz="2000" dirty="0"/>
              <a:t> techniques start with one pixel of a  potential region and try to </a:t>
            </a:r>
            <a:r>
              <a:rPr lang="en-US" altLang="en-US" sz="2000" dirty="0">
                <a:solidFill>
                  <a:schemeClr val="hlink"/>
                </a:solidFill>
              </a:rPr>
              <a:t>grow</a:t>
            </a:r>
            <a:r>
              <a:rPr lang="en-US" altLang="en-US" sz="2000" dirty="0">
                <a:solidFill>
                  <a:srgbClr val="FFFF66"/>
                </a:solidFill>
              </a:rPr>
              <a:t> </a:t>
            </a:r>
            <a:r>
              <a:rPr lang="en-US" altLang="en-US" sz="2000" dirty="0"/>
              <a:t>it by adding adjacent pixels till the pixels being compared are too dissimilar</a:t>
            </a:r>
          </a:p>
          <a:p>
            <a:pPr marL="285750" indent="-285750">
              <a:buFont typeface="Arial" panose="020B0604020202020204" pitchFamily="34" charset="0"/>
              <a:buChar char="•"/>
            </a:pPr>
            <a:r>
              <a:rPr lang="en-US" altLang="en-US" sz="2000" dirty="0"/>
              <a:t>Can include a priori knowledge of the scene by taking a set of seed pixels can be chosen from the image</a:t>
            </a:r>
          </a:p>
          <a:p>
            <a:pPr marL="285750" indent="-285750">
              <a:buFont typeface="Arial" panose="020B0604020202020204" pitchFamily="34" charset="0"/>
              <a:buChar char="•"/>
            </a:pPr>
            <a:r>
              <a:rPr lang="en-US" altLang="en-US" sz="2000" dirty="0"/>
              <a:t>A statistical tests used to decide which pixels can be added to a region</a:t>
            </a:r>
          </a:p>
          <a:p>
            <a:endParaRPr lang="en-US" altLang="en-US" dirty="0"/>
          </a:p>
        </p:txBody>
      </p:sp>
      <p:pic>
        <p:nvPicPr>
          <p:cNvPr id="6" name="Picture 5">
            <a:extLst>
              <a:ext uri="{FF2B5EF4-FFF2-40B4-BE49-F238E27FC236}">
                <a16:creationId xmlns:a16="http://schemas.microsoft.com/office/drawing/2014/main" xmlns="" id="{E532D196-8C2B-4BD6-B0FA-52EC08431061}"/>
              </a:ext>
            </a:extLst>
          </p:cNvPr>
          <p:cNvPicPr>
            <a:picLocks noChangeAspect="1"/>
          </p:cNvPicPr>
          <p:nvPr/>
        </p:nvPicPr>
        <p:blipFill rotWithShape="1">
          <a:blip r:embed="rId2"/>
          <a:srcRect t="5249"/>
          <a:stretch/>
        </p:blipFill>
        <p:spPr>
          <a:xfrm>
            <a:off x="4787417" y="3537678"/>
            <a:ext cx="1964326" cy="2468015"/>
          </a:xfrm>
          <a:prstGeom prst="rect">
            <a:avLst/>
          </a:prstGeom>
        </p:spPr>
      </p:pic>
      <p:sp>
        <p:nvSpPr>
          <p:cNvPr id="7" name="Text Box 13">
            <a:extLst>
              <a:ext uri="{FF2B5EF4-FFF2-40B4-BE49-F238E27FC236}">
                <a16:creationId xmlns:a16="http://schemas.microsoft.com/office/drawing/2014/main" xmlns="" id="{46BF71E2-D95C-4476-9A3A-6CE59FC5A5B8}"/>
              </a:ext>
            </a:extLst>
          </p:cNvPr>
          <p:cNvSpPr txBox="1">
            <a:spLocks noChangeArrowheads="1"/>
          </p:cNvSpPr>
          <p:nvPr/>
        </p:nvSpPr>
        <p:spPr bwMode="auto">
          <a:xfrm>
            <a:off x="2478364" y="5952514"/>
            <a:ext cx="1992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User provided seeds</a:t>
            </a:r>
          </a:p>
        </p:txBody>
      </p:sp>
      <p:pic>
        <p:nvPicPr>
          <p:cNvPr id="8" name="Picture 7">
            <a:extLst>
              <a:ext uri="{FF2B5EF4-FFF2-40B4-BE49-F238E27FC236}">
                <a16:creationId xmlns:a16="http://schemas.microsoft.com/office/drawing/2014/main" xmlns="" id="{90C84945-DA6A-43C6-A732-7E1EA4787162}"/>
              </a:ext>
            </a:extLst>
          </p:cNvPr>
          <p:cNvPicPr>
            <a:picLocks noChangeAspect="1"/>
          </p:cNvPicPr>
          <p:nvPr/>
        </p:nvPicPr>
        <p:blipFill rotWithShape="1">
          <a:blip r:embed="rId3"/>
          <a:srcRect t="2209"/>
          <a:stretch/>
        </p:blipFill>
        <p:spPr>
          <a:xfrm>
            <a:off x="2499831" y="3537677"/>
            <a:ext cx="1971356" cy="2468016"/>
          </a:xfrm>
          <a:prstGeom prst="rect">
            <a:avLst/>
          </a:prstGeom>
        </p:spPr>
      </p:pic>
      <p:sp>
        <p:nvSpPr>
          <p:cNvPr id="9" name="Text Box 13">
            <a:extLst>
              <a:ext uri="{FF2B5EF4-FFF2-40B4-BE49-F238E27FC236}">
                <a16:creationId xmlns:a16="http://schemas.microsoft.com/office/drawing/2014/main" xmlns="" id="{8F4EE857-A8B9-4693-9B89-C49333449ED4}"/>
              </a:ext>
            </a:extLst>
          </p:cNvPr>
          <p:cNvSpPr txBox="1">
            <a:spLocks noChangeArrowheads="1"/>
          </p:cNvSpPr>
          <p:nvPr/>
        </p:nvSpPr>
        <p:spPr bwMode="auto">
          <a:xfrm>
            <a:off x="4773168" y="5952514"/>
            <a:ext cx="1992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Segmentation grown from seeds</a:t>
            </a:r>
          </a:p>
        </p:txBody>
      </p:sp>
    </p:spTree>
    <p:extLst>
      <p:ext uri="{BB962C8B-B14F-4D97-AF65-F5344CB8AC3E}">
        <p14:creationId xmlns:p14="http://schemas.microsoft.com/office/powerpoint/2010/main" val="988512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2D85F8-572D-4641-94DD-29DBE0B92D27}"/>
              </a:ext>
            </a:extLst>
          </p:cNvPr>
          <p:cNvSpPr>
            <a:spLocks noGrp="1"/>
          </p:cNvSpPr>
          <p:nvPr>
            <p:ph type="title"/>
          </p:nvPr>
        </p:nvSpPr>
        <p:spPr/>
        <p:txBody>
          <a:bodyPr/>
          <a:lstStyle/>
          <a:p>
            <a:r>
              <a:rPr lang="en-US" dirty="0"/>
              <a:t>Watershed filtering</a:t>
            </a:r>
          </a:p>
        </p:txBody>
      </p:sp>
      <p:pic>
        <p:nvPicPr>
          <p:cNvPr id="24578" name="Picture 2" descr="watershed_fig3_w.jpg">
            <a:extLst>
              <a:ext uri="{FF2B5EF4-FFF2-40B4-BE49-F238E27FC236}">
                <a16:creationId xmlns:a16="http://schemas.microsoft.com/office/drawing/2014/main" xmlns="" id="{7B50E5A8-DD1F-4892-AEC5-A38795BC9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96" y="3554773"/>
            <a:ext cx="1359421" cy="145004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watershed_fig9_w.gif">
            <a:extLst>
              <a:ext uri="{FF2B5EF4-FFF2-40B4-BE49-F238E27FC236}">
                <a16:creationId xmlns:a16="http://schemas.microsoft.com/office/drawing/2014/main" xmlns="" id="{1FB52F95-28A1-43BE-AE34-27EB5CC5B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989" y="3402126"/>
            <a:ext cx="2220450" cy="1572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13">
            <a:extLst>
              <a:ext uri="{FF2B5EF4-FFF2-40B4-BE49-F238E27FC236}">
                <a16:creationId xmlns:a16="http://schemas.microsoft.com/office/drawing/2014/main" xmlns="" id="{FB5387AB-48E7-4121-B831-DCA5A0043096}"/>
              </a:ext>
            </a:extLst>
          </p:cNvPr>
          <p:cNvSpPr txBox="1">
            <a:spLocks noChangeArrowheads="1"/>
          </p:cNvSpPr>
          <p:nvPr/>
        </p:nvSpPr>
        <p:spPr bwMode="auto">
          <a:xfrm>
            <a:off x="744689" y="5128108"/>
            <a:ext cx="19928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Gray scale image</a:t>
            </a:r>
          </a:p>
        </p:txBody>
      </p:sp>
      <p:sp>
        <p:nvSpPr>
          <p:cNvPr id="6" name="Text Box 13">
            <a:extLst>
              <a:ext uri="{FF2B5EF4-FFF2-40B4-BE49-F238E27FC236}">
                <a16:creationId xmlns:a16="http://schemas.microsoft.com/office/drawing/2014/main" xmlns="" id="{0D4D6E24-2612-4D80-9818-A3BD9B2586BA}"/>
              </a:ext>
            </a:extLst>
          </p:cNvPr>
          <p:cNvSpPr txBox="1">
            <a:spLocks noChangeArrowheads="1"/>
          </p:cNvSpPr>
          <p:nvPr/>
        </p:nvSpPr>
        <p:spPr bwMode="auto">
          <a:xfrm>
            <a:off x="3332469" y="5121184"/>
            <a:ext cx="26785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Image visualized as a surface where bright areas are “high” and dark are “low”</a:t>
            </a:r>
          </a:p>
        </p:txBody>
      </p:sp>
      <p:sp>
        <p:nvSpPr>
          <p:cNvPr id="7" name="Text Box 1027">
            <a:extLst>
              <a:ext uri="{FF2B5EF4-FFF2-40B4-BE49-F238E27FC236}">
                <a16:creationId xmlns:a16="http://schemas.microsoft.com/office/drawing/2014/main" xmlns="" id="{FCCD5930-534A-4BF1-AA67-B5DA801843A3}"/>
              </a:ext>
            </a:extLst>
          </p:cNvPr>
          <p:cNvSpPr txBox="1">
            <a:spLocks noChangeArrowheads="1"/>
          </p:cNvSpPr>
          <p:nvPr/>
        </p:nvSpPr>
        <p:spPr bwMode="auto">
          <a:xfrm>
            <a:off x="744689" y="1441173"/>
            <a:ext cx="7452995" cy="16619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000" dirty="0"/>
              <a:t>The watershed transform treats a 2D image like a surface</a:t>
            </a:r>
          </a:p>
          <a:p>
            <a:pPr marL="285750" indent="-285750">
              <a:buFont typeface="Arial" panose="020B0604020202020204" pitchFamily="34" charset="0"/>
              <a:buChar char="•"/>
            </a:pPr>
            <a:r>
              <a:rPr lang="en-US" sz="2000" dirty="0"/>
              <a:t>Catchment basins are identified at regional minimums </a:t>
            </a:r>
          </a:p>
          <a:p>
            <a:pPr marL="285750" indent="-285750">
              <a:buFont typeface="Arial" panose="020B0604020202020204" pitchFamily="34" charset="0"/>
              <a:buChar char="•"/>
            </a:pPr>
            <a:r>
              <a:rPr lang="en-US" altLang="en-US" sz="2000" dirty="0"/>
              <a:t>The basins are “flooded” until the different water sources meet, determining the watershed lines between regions </a:t>
            </a:r>
            <a:r>
              <a:rPr lang="en-US" altLang="en-US" sz="2400" dirty="0"/>
              <a:t> </a:t>
            </a:r>
          </a:p>
          <a:p>
            <a:endParaRPr lang="en-US" altLang="en-US" dirty="0"/>
          </a:p>
        </p:txBody>
      </p:sp>
      <p:sp>
        <p:nvSpPr>
          <p:cNvPr id="9" name="Text Box 13">
            <a:extLst>
              <a:ext uri="{FF2B5EF4-FFF2-40B4-BE49-F238E27FC236}">
                <a16:creationId xmlns:a16="http://schemas.microsoft.com/office/drawing/2014/main" xmlns="" id="{0BFB9ADE-AA10-447F-B4A5-415E2D5EB106}"/>
              </a:ext>
            </a:extLst>
          </p:cNvPr>
          <p:cNvSpPr txBox="1">
            <a:spLocks noChangeArrowheads="1"/>
          </p:cNvSpPr>
          <p:nvPr/>
        </p:nvSpPr>
        <p:spPr bwMode="auto">
          <a:xfrm>
            <a:off x="6286053" y="5121184"/>
            <a:ext cx="23557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Progressive watershed “flooding” in 1D</a:t>
            </a:r>
          </a:p>
        </p:txBody>
      </p:sp>
      <p:pic>
        <p:nvPicPr>
          <p:cNvPr id="24582" name="Picture 6" descr="https://imagej.net/_images/c/c5/Watershed-flooding-graph.png">
            <a:extLst>
              <a:ext uri="{FF2B5EF4-FFF2-40B4-BE49-F238E27FC236}">
                <a16:creationId xmlns:a16="http://schemas.microsoft.com/office/drawing/2014/main" xmlns="" id="{7D364282-F39F-4D91-891F-D6A9E7933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258" y="2766736"/>
            <a:ext cx="1854146" cy="238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76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Text Box 1027">
            <a:extLst>
              <a:ext uri="{FF2B5EF4-FFF2-40B4-BE49-F238E27FC236}">
                <a16:creationId xmlns:a16="http://schemas.microsoft.com/office/drawing/2014/main" xmlns="" id="{FCCD5930-534A-4BF1-AA67-B5DA801843A3}"/>
              </a:ext>
            </a:extLst>
          </p:cNvPr>
          <p:cNvSpPr txBox="1">
            <a:spLocks noChangeArrowheads="1"/>
          </p:cNvSpPr>
          <p:nvPr/>
        </p:nvSpPr>
        <p:spPr bwMode="auto">
          <a:xfrm>
            <a:off x="744689" y="1441173"/>
            <a:ext cx="7770359" cy="295465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400" dirty="0" smtClean="0"/>
              <a:t>All transforms that optimize the output of the image to create a realistic depiction of 3D data</a:t>
            </a:r>
          </a:p>
          <a:p>
            <a:pPr marL="285750" indent="-285750">
              <a:buFont typeface="Arial" panose="020B0604020202020204" pitchFamily="34" charset="0"/>
              <a:buChar char="•"/>
            </a:pPr>
            <a:r>
              <a:rPr lang="en-US" altLang="en-US" sz="2400" dirty="0" smtClean="0"/>
              <a:t>Surface-based</a:t>
            </a:r>
          </a:p>
          <a:p>
            <a:pPr marL="742950" lvl="1" indent="-285750">
              <a:buFont typeface="Arial" panose="020B0604020202020204" pitchFamily="34" charset="0"/>
              <a:buChar char="•"/>
            </a:pPr>
            <a:r>
              <a:rPr lang="en-US" altLang="en-US" sz="2400" dirty="0"/>
              <a:t>Fast marching filter</a:t>
            </a:r>
          </a:p>
          <a:p>
            <a:pPr marL="742950" lvl="1" indent="-285750">
              <a:buFont typeface="Arial" panose="020B0604020202020204" pitchFamily="34" charset="0"/>
              <a:buChar char="•"/>
            </a:pPr>
            <a:r>
              <a:rPr lang="en-US" altLang="en-US" sz="2400" dirty="0"/>
              <a:t>Surface </a:t>
            </a:r>
            <a:r>
              <a:rPr lang="en-US" altLang="en-US" sz="2400" dirty="0" smtClean="0"/>
              <a:t>rendering</a:t>
            </a:r>
          </a:p>
          <a:p>
            <a:pPr marL="285750" indent="-285750">
              <a:buFont typeface="Arial" panose="020B0604020202020204" pitchFamily="34" charset="0"/>
              <a:buChar char="•"/>
            </a:pPr>
            <a:r>
              <a:rPr lang="en-US" altLang="en-US" sz="2400" dirty="0" smtClean="0"/>
              <a:t>Direct volume visualization</a:t>
            </a:r>
          </a:p>
          <a:p>
            <a:pPr marL="742950" lvl="1" indent="-285750">
              <a:buFont typeface="Arial" panose="020B0604020202020204" pitchFamily="34" charset="0"/>
              <a:buChar char="•"/>
            </a:pPr>
            <a:r>
              <a:rPr lang="en-US" altLang="en-US" sz="2400" dirty="0" smtClean="0"/>
              <a:t>Ray casting</a:t>
            </a:r>
            <a:endParaRPr lang="en-US" altLang="en-US" sz="2400" dirty="0"/>
          </a:p>
          <a:p>
            <a:endParaRPr lang="en-US" altLang="en-US" dirty="0"/>
          </a:p>
        </p:txBody>
      </p:sp>
    </p:spTree>
    <p:extLst>
      <p:ext uri="{BB962C8B-B14F-4D97-AF65-F5344CB8AC3E}">
        <p14:creationId xmlns:p14="http://schemas.microsoft.com/office/powerpoint/2010/main" val="387934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39905D-BEF8-4CBC-8CD7-95C296FD4EAA}"/>
              </a:ext>
            </a:extLst>
          </p:cNvPr>
          <p:cNvSpPr>
            <a:spLocks noGrp="1"/>
          </p:cNvSpPr>
          <p:nvPr>
            <p:ph type="title"/>
          </p:nvPr>
        </p:nvSpPr>
        <p:spPr/>
        <p:txBody>
          <a:bodyPr/>
          <a:lstStyle/>
          <a:p>
            <a:r>
              <a:rPr lang="en-US" dirty="0" smtClean="0"/>
              <a:t>Fast </a:t>
            </a:r>
            <a:r>
              <a:rPr lang="en-US" dirty="0"/>
              <a:t>marching filter</a:t>
            </a:r>
          </a:p>
        </p:txBody>
      </p:sp>
      <p:sp>
        <p:nvSpPr>
          <p:cNvPr id="4" name="Text Box 1027">
            <a:extLst>
              <a:ext uri="{FF2B5EF4-FFF2-40B4-BE49-F238E27FC236}">
                <a16:creationId xmlns:a16="http://schemas.microsoft.com/office/drawing/2014/main" xmlns="" id="{FCCD5930-534A-4BF1-AA67-B5DA801843A3}"/>
              </a:ext>
            </a:extLst>
          </p:cNvPr>
          <p:cNvSpPr txBox="1">
            <a:spLocks noChangeArrowheads="1"/>
          </p:cNvSpPr>
          <p:nvPr/>
        </p:nvSpPr>
        <p:spPr bwMode="auto">
          <a:xfrm>
            <a:off x="744689" y="1441173"/>
            <a:ext cx="7770359" cy="196977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000" dirty="0"/>
              <a:t>D</a:t>
            </a:r>
            <a:r>
              <a:rPr lang="en-US" altLang="en-US" sz="2000" dirty="0" smtClean="0"/>
              <a:t>eveloped to reconstruct surfaces from medical images</a:t>
            </a:r>
          </a:p>
          <a:p>
            <a:pPr marL="285750" indent="-285750">
              <a:buFont typeface="Arial" panose="020B0604020202020204" pitchFamily="34" charset="0"/>
              <a:buChar char="•"/>
            </a:pPr>
            <a:r>
              <a:rPr lang="en-US" altLang="en-US" sz="2000" dirty="0" smtClean="0"/>
              <a:t>Each voxel is considered as a point, instead of a 3D voxel</a:t>
            </a:r>
          </a:p>
          <a:p>
            <a:pPr marL="285750" indent="-285750">
              <a:buFont typeface="Arial" panose="020B0604020202020204" pitchFamily="34" charset="0"/>
              <a:buChar char="•"/>
            </a:pPr>
            <a:r>
              <a:rPr lang="en-US" altLang="en-US" sz="2000" dirty="0" smtClean="0"/>
              <a:t>Create a cube with 8 pixels on adjacent slices. Move the cube to each point in the image to determine if the vertices</a:t>
            </a:r>
            <a:r>
              <a:rPr lang="en-US" altLang="en-US" sz="2000" dirty="0"/>
              <a:t> </a:t>
            </a:r>
            <a:r>
              <a:rPr lang="en-US" altLang="en-US" sz="2000" dirty="0" smtClean="0"/>
              <a:t>are</a:t>
            </a:r>
            <a:r>
              <a:rPr lang="en-US" altLang="en-US" sz="2000" dirty="0" smtClean="0"/>
              <a:t> </a:t>
            </a:r>
            <a:r>
              <a:rPr lang="en-US" altLang="en-US" sz="2000" dirty="0" smtClean="0"/>
              <a:t>“in” or “out”</a:t>
            </a:r>
          </a:p>
          <a:p>
            <a:pPr marL="285750" indent="-285750">
              <a:buFont typeface="Arial" panose="020B0604020202020204" pitchFamily="34" charset="0"/>
              <a:buChar char="•"/>
            </a:pPr>
            <a:endParaRPr lang="en-US" altLang="en-US" sz="2400" dirty="0"/>
          </a:p>
          <a:p>
            <a:endParaRPr lang="en-US" altLang="en-US" dirty="0"/>
          </a:p>
        </p:txBody>
      </p:sp>
      <p:pic>
        <p:nvPicPr>
          <p:cNvPr id="5" name="Picture 4"/>
          <p:cNvPicPr>
            <a:picLocks noChangeAspect="1" noChangeArrowheads="1"/>
          </p:cNvPicPr>
          <p:nvPr/>
        </p:nvPicPr>
        <p:blipFill>
          <a:blip r:embed="rId2">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937386" y="2825819"/>
            <a:ext cx="2606519" cy="371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33334" y="3691250"/>
            <a:ext cx="2757714" cy="276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27">
            <a:extLst>
              <a:ext uri="{FF2B5EF4-FFF2-40B4-BE49-F238E27FC236}">
                <a16:creationId xmlns:a16="http://schemas.microsoft.com/office/drawing/2014/main" xmlns="" id="{FCCD5930-534A-4BF1-AA67-B5DA801843A3}"/>
              </a:ext>
            </a:extLst>
          </p:cNvPr>
          <p:cNvSpPr txBox="1">
            <a:spLocks noChangeArrowheads="1"/>
          </p:cNvSpPr>
          <p:nvPr/>
        </p:nvSpPr>
        <p:spPr bwMode="auto">
          <a:xfrm>
            <a:off x="3507617" y="2806095"/>
            <a:ext cx="5031621" cy="1354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000" dirty="0" smtClean="0"/>
              <a:t>15 distinct topologies can be stored in a lookup table for efficiency</a:t>
            </a:r>
            <a:endParaRPr lang="en-US" altLang="en-US" sz="2000" dirty="0" smtClean="0"/>
          </a:p>
          <a:p>
            <a:pPr marL="285750" indent="-285750">
              <a:buFont typeface="Arial" panose="020B0604020202020204" pitchFamily="34" charset="0"/>
              <a:buChar char="•"/>
            </a:pPr>
            <a:endParaRPr lang="en-US" altLang="en-US" sz="2400" dirty="0"/>
          </a:p>
          <a:p>
            <a:endParaRPr lang="en-US" altLang="en-US" dirty="0"/>
          </a:p>
        </p:txBody>
      </p:sp>
    </p:spTree>
    <p:extLst>
      <p:ext uri="{BB962C8B-B14F-4D97-AF65-F5344CB8AC3E}">
        <p14:creationId xmlns:p14="http://schemas.microsoft.com/office/powerpoint/2010/main" val="530254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B94071-8646-42DE-AF6B-7FFE6BD6F2BA}"/>
              </a:ext>
            </a:extLst>
          </p:cNvPr>
          <p:cNvSpPr>
            <a:spLocks noGrp="1"/>
          </p:cNvSpPr>
          <p:nvPr>
            <p:ph type="title"/>
          </p:nvPr>
        </p:nvSpPr>
        <p:spPr/>
        <p:txBody>
          <a:bodyPr/>
          <a:lstStyle/>
          <a:p>
            <a:r>
              <a:rPr lang="en-US" dirty="0"/>
              <a:t>Surface </a:t>
            </a:r>
            <a:r>
              <a:rPr lang="en-US" dirty="0" smtClean="0"/>
              <a:t>rendering</a:t>
            </a:r>
            <a:endParaRPr lang="en-US" dirty="0"/>
          </a:p>
        </p:txBody>
      </p:sp>
      <p:sp>
        <p:nvSpPr>
          <p:cNvPr id="3" name="Text Box 1027">
            <a:extLst>
              <a:ext uri="{FF2B5EF4-FFF2-40B4-BE49-F238E27FC236}">
                <a16:creationId xmlns:a16="http://schemas.microsoft.com/office/drawing/2014/main" xmlns="" id="{FCCD5930-534A-4BF1-AA67-B5DA801843A3}"/>
              </a:ext>
            </a:extLst>
          </p:cNvPr>
          <p:cNvSpPr txBox="1">
            <a:spLocks noChangeArrowheads="1"/>
          </p:cNvSpPr>
          <p:nvPr/>
        </p:nvSpPr>
        <p:spPr bwMode="auto">
          <a:xfrm>
            <a:off x="720499" y="2227363"/>
            <a:ext cx="7770359" cy="3046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2400" dirty="0" smtClean="0"/>
              <a:t>Create photo-realistic representations of volume surfaces</a:t>
            </a:r>
          </a:p>
          <a:p>
            <a:pPr marL="285750" indent="-285750">
              <a:buFont typeface="Arial" panose="020B0604020202020204" pitchFamily="34" charset="0"/>
              <a:buChar char="•"/>
            </a:pPr>
            <a:r>
              <a:rPr lang="en-US" altLang="en-US" sz="2400" dirty="0" smtClean="0"/>
              <a:t>Lighting modeled by constant ambient light overlapped with reflections based on the material properties of the surface</a:t>
            </a:r>
          </a:p>
          <a:p>
            <a:pPr marL="285750" indent="-285750">
              <a:buFont typeface="Arial" panose="020B0604020202020204" pitchFamily="34" charset="0"/>
              <a:buChar char="•"/>
            </a:pPr>
            <a:r>
              <a:rPr lang="en-US" altLang="en-US" sz="2400" dirty="0" smtClean="0"/>
              <a:t>Takes into account translucency, surface texture, and reflections</a:t>
            </a:r>
          </a:p>
          <a:p>
            <a:pPr marL="285750" indent="-285750">
              <a:buFont typeface="Arial" panose="020B0604020202020204" pitchFamily="34" charset="0"/>
              <a:buChar char="•"/>
            </a:pPr>
            <a:endParaRPr lang="en-US" altLang="en-US" sz="2800" dirty="0"/>
          </a:p>
          <a:p>
            <a:endParaRPr lang="en-US" altLang="en-US" sz="2000" dirty="0"/>
          </a:p>
        </p:txBody>
      </p:sp>
    </p:spTree>
    <p:extLst>
      <p:ext uri="{BB962C8B-B14F-4D97-AF65-F5344CB8AC3E}">
        <p14:creationId xmlns:p14="http://schemas.microsoft.com/office/powerpoint/2010/main" val="43143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2CDCF-E965-4555-B66B-E00E3570258E}"/>
              </a:ext>
            </a:extLst>
          </p:cNvPr>
          <p:cNvSpPr>
            <a:spLocks noGrp="1"/>
          </p:cNvSpPr>
          <p:nvPr>
            <p:ph type="title"/>
          </p:nvPr>
        </p:nvSpPr>
        <p:spPr/>
        <p:txBody>
          <a:bodyPr/>
          <a:lstStyle/>
          <a:p>
            <a:r>
              <a:rPr lang="en-US" dirty="0"/>
              <a:t>Volume rendering: Ray casting</a:t>
            </a:r>
          </a:p>
        </p:txBody>
      </p:sp>
      <p:sp>
        <p:nvSpPr>
          <p:cNvPr id="3" name="TextBox 2">
            <a:extLst>
              <a:ext uri="{FF2B5EF4-FFF2-40B4-BE49-F238E27FC236}">
                <a16:creationId xmlns:a16="http://schemas.microsoft.com/office/drawing/2014/main" xmlns="" id="{EDFF79DD-EA52-4B2C-917F-0FFA91DD4D96}"/>
              </a:ext>
            </a:extLst>
          </p:cNvPr>
          <p:cNvSpPr txBox="1"/>
          <p:nvPr/>
        </p:nvSpPr>
        <p:spPr>
          <a:xfrm>
            <a:off x="550257" y="1690688"/>
            <a:ext cx="78866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Direct volume visualization does not rely on a preliminary calculation of the object surface or segmentation</a:t>
            </a:r>
          </a:p>
          <a:p>
            <a:pPr marL="285750" indent="-285750">
              <a:buFont typeface="Arial" panose="020B0604020202020204" pitchFamily="34" charset="0"/>
              <a:buChar char="•"/>
            </a:pPr>
            <a:r>
              <a:rPr lang="en-US" dirty="0"/>
              <a:t>Visualization based directly on voxel data </a:t>
            </a:r>
          </a:p>
          <a:p>
            <a:pPr lvl="1"/>
            <a:r>
              <a:rPr lang="en-US" dirty="0"/>
              <a:t>1.	Volume is processed along an imaginary light ray</a:t>
            </a:r>
          </a:p>
          <a:p>
            <a:pPr marL="800100" lvl="1" indent="-342900">
              <a:buAutoNum type="arabicPeriod" startAt="2"/>
            </a:pPr>
            <a:r>
              <a:rPr lang="en-US" dirty="0"/>
              <a:t>Parameters are extracted from voxel intensity along the rays and </a:t>
            </a:r>
          </a:p>
          <a:p>
            <a:pPr marL="800100" lvl="1" indent="-342900">
              <a:buAutoNum type="arabicPeriod" startAt="2"/>
            </a:pPr>
            <a:r>
              <a:rPr lang="en-US" dirty="0"/>
              <a:t>A transfer function is applied that incorporates material properties and illumination</a:t>
            </a:r>
          </a:p>
          <a:p>
            <a:pPr marL="800100" lvl="1" indent="-342900">
              <a:buAutoNum type="arabicPeriod" startAt="2"/>
            </a:pPr>
            <a:r>
              <a:rPr lang="en-US" dirty="0"/>
              <a:t>The final value is applied as color or gray values at the corresponding position on the viewing plane</a:t>
            </a:r>
          </a:p>
        </p:txBody>
      </p:sp>
      <p:pic>
        <p:nvPicPr>
          <p:cNvPr id="24578" name="Picture 2" descr="https://upload.wikimedia.org/wikipedia/commons/thumb/7/76/Volume_ray_casting.svg/1920px-Volume_ray_casting.svg.png">
            <a:extLst>
              <a:ext uri="{FF2B5EF4-FFF2-40B4-BE49-F238E27FC236}">
                <a16:creationId xmlns:a16="http://schemas.microsoft.com/office/drawing/2014/main" xmlns="" id="{8EC49D24-3E2F-4391-8EB3-AB227E928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52" y="4262235"/>
            <a:ext cx="6609299" cy="223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548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E4B906-23CA-400D-AD9D-BCD572207C95}"/>
              </a:ext>
            </a:extLst>
          </p:cNvPr>
          <p:cNvSpPr>
            <a:spLocks noGrp="1"/>
          </p:cNvSpPr>
          <p:nvPr>
            <p:ph type="title"/>
          </p:nvPr>
        </p:nvSpPr>
        <p:spPr/>
        <p:txBody>
          <a:bodyPr/>
          <a:lstStyle/>
          <a:p>
            <a:r>
              <a:rPr lang="en-US" dirty="0"/>
              <a:t>GPU Ray casting</a:t>
            </a:r>
          </a:p>
        </p:txBody>
      </p:sp>
      <p:pic>
        <p:nvPicPr>
          <p:cNvPr id="31746" name="Picture 2" descr="image">
            <a:extLst>
              <a:ext uri="{FF2B5EF4-FFF2-40B4-BE49-F238E27FC236}">
                <a16:creationId xmlns:a16="http://schemas.microsoft.com/office/drawing/2014/main" xmlns="" id="{BD8789E6-8A34-4C7A-9D52-F288F1C09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3" t="20377" r="32222" b="2986"/>
          <a:stretch/>
        </p:blipFill>
        <p:spPr bwMode="auto">
          <a:xfrm>
            <a:off x="4654447" y="1910448"/>
            <a:ext cx="2970551" cy="38028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7678229B-0C00-43A8-9DAE-E9A70C8B9247}"/>
              </a:ext>
            </a:extLst>
          </p:cNvPr>
          <p:cNvPicPr>
            <a:picLocks noChangeAspect="1"/>
          </p:cNvPicPr>
          <p:nvPr/>
        </p:nvPicPr>
        <p:blipFill>
          <a:blip r:embed="rId3"/>
          <a:stretch>
            <a:fillRect/>
          </a:stretch>
        </p:blipFill>
        <p:spPr>
          <a:xfrm>
            <a:off x="681118" y="1917772"/>
            <a:ext cx="3261296" cy="3788191"/>
          </a:xfrm>
          <a:prstGeom prst="rect">
            <a:avLst/>
          </a:prstGeom>
        </p:spPr>
      </p:pic>
      <p:sp>
        <p:nvSpPr>
          <p:cNvPr id="7" name="Text Box 13">
            <a:extLst>
              <a:ext uri="{FF2B5EF4-FFF2-40B4-BE49-F238E27FC236}">
                <a16:creationId xmlns:a16="http://schemas.microsoft.com/office/drawing/2014/main" xmlns="" id="{FDEF211A-A5FE-4639-96D7-4C46AE1852E1}"/>
              </a:ext>
            </a:extLst>
          </p:cNvPr>
          <p:cNvSpPr txBox="1">
            <a:spLocks noChangeArrowheads="1"/>
          </p:cNvSpPr>
          <p:nvPr/>
        </p:nvSpPr>
        <p:spPr bwMode="auto">
          <a:xfrm>
            <a:off x="681118" y="5713286"/>
            <a:ext cx="2804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Coronal slice of 3D CTA image</a:t>
            </a:r>
          </a:p>
        </p:txBody>
      </p:sp>
      <p:sp>
        <p:nvSpPr>
          <p:cNvPr id="8" name="Text Box 13">
            <a:extLst>
              <a:ext uri="{FF2B5EF4-FFF2-40B4-BE49-F238E27FC236}">
                <a16:creationId xmlns:a16="http://schemas.microsoft.com/office/drawing/2014/main" xmlns="" id="{0AE70650-EB5A-4B47-A258-972C53A4333A}"/>
              </a:ext>
            </a:extLst>
          </p:cNvPr>
          <p:cNvSpPr txBox="1">
            <a:spLocks noChangeArrowheads="1"/>
          </p:cNvSpPr>
          <p:nvPr/>
        </p:nvSpPr>
        <p:spPr bwMode="auto">
          <a:xfrm>
            <a:off x="4654447" y="5705963"/>
            <a:ext cx="2804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3D volume rendering using ray casting</a:t>
            </a:r>
          </a:p>
        </p:txBody>
      </p:sp>
    </p:spTree>
    <p:extLst>
      <p:ext uri="{BB962C8B-B14F-4D97-AF65-F5344CB8AC3E}">
        <p14:creationId xmlns:p14="http://schemas.microsoft.com/office/powerpoint/2010/main" val="9602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40EC45E1-9F17-4458-B5FE-250C9B543BC6}"/>
              </a:ext>
            </a:extLst>
          </p:cNvPr>
          <p:cNvSpPr>
            <a:spLocks noGrp="1" noChangeArrowheads="1"/>
          </p:cNvSpPr>
          <p:nvPr>
            <p:ph type="title"/>
          </p:nvPr>
        </p:nvSpPr>
        <p:spPr>
          <a:xfrm>
            <a:off x="380999" y="365126"/>
            <a:ext cx="8318375" cy="1325563"/>
          </a:xfrm>
        </p:spPr>
        <p:txBody>
          <a:bodyPr/>
          <a:lstStyle/>
          <a:p>
            <a:r>
              <a:rPr lang="en-US" altLang="en-US" dirty="0"/>
              <a:t>Anatomical coordinate system</a:t>
            </a:r>
          </a:p>
        </p:txBody>
      </p:sp>
      <p:pic>
        <p:nvPicPr>
          <p:cNvPr id="1026" name="Picture 2" descr="https://my-ms.org/images/mri_planes_gnu.jpg">
            <a:extLst>
              <a:ext uri="{FF2B5EF4-FFF2-40B4-BE49-F238E27FC236}">
                <a16:creationId xmlns:a16="http://schemas.microsoft.com/office/drawing/2014/main" xmlns="" id="{F9AB2664-B406-4FEB-8376-4E72BBD1EF6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6520" y="1624448"/>
            <a:ext cx="4357480" cy="42760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992CCAC7-051C-450C-9A81-FE800ED696CC}"/>
              </a:ext>
            </a:extLst>
          </p:cNvPr>
          <p:cNvSpPr/>
          <p:nvPr/>
        </p:nvSpPr>
        <p:spPr>
          <a:xfrm>
            <a:off x="380997" y="1624448"/>
            <a:ext cx="4572000" cy="4247317"/>
          </a:xfrm>
          <a:prstGeom prst="rect">
            <a:avLst/>
          </a:prstGeom>
        </p:spPr>
        <p:txBody>
          <a:bodyPr>
            <a:spAutoFit/>
          </a:bodyPr>
          <a:lstStyle/>
          <a:p>
            <a:r>
              <a:rPr lang="en-US" dirty="0">
                <a:solidFill>
                  <a:srgbClr val="000000"/>
                </a:solidFill>
              </a:rPr>
              <a:t>This space consists of three planes to describe the standard anatomical position of a human:</a:t>
            </a:r>
          </a:p>
          <a:p>
            <a:pPr lvl="1">
              <a:buFont typeface="Arial" panose="020B0604020202020204" pitchFamily="34" charset="0"/>
              <a:buChar char="•"/>
            </a:pPr>
            <a:r>
              <a:rPr lang="en-US" dirty="0">
                <a:solidFill>
                  <a:srgbClr val="000000"/>
                </a:solidFill>
              </a:rPr>
              <a:t> </a:t>
            </a:r>
            <a:r>
              <a:rPr lang="en-US" b="1" i="1" dirty="0">
                <a:solidFill>
                  <a:srgbClr val="000000"/>
                </a:solidFill>
              </a:rPr>
              <a:t>axial plane</a:t>
            </a:r>
            <a:r>
              <a:rPr lang="en-US" dirty="0">
                <a:solidFill>
                  <a:srgbClr val="000000"/>
                </a:solidFill>
              </a:rPr>
              <a:t> is parallel to the ground and separates the head (Superior) from the feet (Inferior)</a:t>
            </a:r>
          </a:p>
          <a:p>
            <a:pPr lvl="1">
              <a:buFont typeface="Arial" panose="020B0604020202020204" pitchFamily="34" charset="0"/>
              <a:buChar char="•"/>
            </a:pPr>
            <a:r>
              <a:rPr lang="en-US" dirty="0">
                <a:solidFill>
                  <a:srgbClr val="000000"/>
                </a:solidFill>
              </a:rPr>
              <a:t> </a:t>
            </a:r>
            <a:r>
              <a:rPr lang="en-US" b="1" i="1" dirty="0">
                <a:solidFill>
                  <a:srgbClr val="000000"/>
                </a:solidFill>
              </a:rPr>
              <a:t>coronal plane</a:t>
            </a:r>
            <a:r>
              <a:rPr lang="en-US" dirty="0">
                <a:solidFill>
                  <a:srgbClr val="000000"/>
                </a:solidFill>
              </a:rPr>
              <a:t> is perpendicular to the ground and separates the front from (Anterior) the back (Posterior)</a:t>
            </a:r>
          </a:p>
          <a:p>
            <a:pPr lvl="1">
              <a:buFont typeface="Arial" panose="020B0604020202020204" pitchFamily="34" charset="0"/>
              <a:buChar char="•"/>
            </a:pPr>
            <a:r>
              <a:rPr lang="en-US" dirty="0">
                <a:solidFill>
                  <a:srgbClr val="000000"/>
                </a:solidFill>
              </a:rPr>
              <a:t> </a:t>
            </a:r>
            <a:r>
              <a:rPr lang="en-US" b="1" i="1" dirty="0">
                <a:solidFill>
                  <a:srgbClr val="000000"/>
                </a:solidFill>
              </a:rPr>
              <a:t>sagittal plane</a:t>
            </a:r>
            <a:r>
              <a:rPr lang="en-US" dirty="0">
                <a:solidFill>
                  <a:srgbClr val="000000"/>
                </a:solidFill>
              </a:rPr>
              <a:t> separates the Left from the Right</a:t>
            </a:r>
          </a:p>
          <a:p>
            <a:pPr lvl="1">
              <a:buFont typeface="Arial" panose="020B0604020202020204" pitchFamily="34" charset="0"/>
              <a:buChar char="•"/>
            </a:pPr>
            <a:endParaRPr lang="en-US" dirty="0">
              <a:solidFill>
                <a:srgbClr val="000000"/>
              </a:solidFill>
            </a:endParaRPr>
          </a:p>
          <a:p>
            <a:pPr>
              <a:buFontTx/>
              <a:buNone/>
            </a:pPr>
            <a:r>
              <a:rPr lang="en-US" altLang="en-US" dirty="0"/>
              <a:t>This coordinate system is fixed with respect to the scan table and the object or subject being scanned. </a:t>
            </a:r>
            <a:r>
              <a:rPr lang="en-US" dirty="0"/>
              <a:t>Different medical applications use different definitions of this 3D basis</a:t>
            </a:r>
            <a:endParaRPr lang="en-US" dirty="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Rectangle 3"/>
          <p:cNvSpPr/>
          <p:nvPr/>
        </p:nvSpPr>
        <p:spPr>
          <a:xfrm>
            <a:off x="229809" y="1643503"/>
            <a:ext cx="8055429" cy="4770537"/>
          </a:xfrm>
          <a:prstGeom prst="rect">
            <a:avLst/>
          </a:prstGeom>
        </p:spPr>
        <p:txBody>
          <a:bodyPr wrap="square">
            <a:spAutoFit/>
          </a:bodyPr>
          <a:lstStyle/>
          <a:p>
            <a:r>
              <a:rPr lang="en-US" sz="1600" b="1" dirty="0" smtClean="0"/>
              <a:t>Free online texts </a:t>
            </a:r>
          </a:p>
          <a:p>
            <a:r>
              <a:rPr lang="en-US" sz="1600" dirty="0" err="1"/>
              <a:t>Deserno</a:t>
            </a:r>
            <a:r>
              <a:rPr lang="en-US" sz="1600" dirty="0"/>
              <a:t>, Thomas Martin. "Biomedical image processing." (2011)</a:t>
            </a:r>
            <a:r>
              <a:rPr lang="en-US" sz="1600" dirty="0" smtClean="0"/>
              <a:t>.  Available at </a:t>
            </a:r>
            <a:r>
              <a:rPr lang="en-US" sz="1600" dirty="0" smtClean="0">
                <a:hlinkClick r:id="rId3"/>
              </a:rPr>
              <a:t>this URL</a:t>
            </a:r>
            <a:endParaRPr lang="en-US" sz="1600" dirty="0" smtClean="0"/>
          </a:p>
          <a:p>
            <a:endParaRPr lang="en-US" sz="1600" dirty="0" smtClean="0"/>
          </a:p>
          <a:p>
            <a:r>
              <a:rPr lang="en-US" sz="1600" dirty="0" smtClean="0"/>
              <a:t>Shapiro </a:t>
            </a:r>
            <a:r>
              <a:rPr lang="en-US" sz="1600" dirty="0"/>
              <a:t>and Stockman, Computer Vision, Prentice-Hall, 2001. Original chapters available </a:t>
            </a:r>
            <a:r>
              <a:rPr lang="en-US" sz="1600" dirty="0" smtClean="0"/>
              <a:t>at</a:t>
            </a:r>
            <a:r>
              <a:rPr lang="en-US" sz="1600" dirty="0"/>
              <a:t> </a:t>
            </a:r>
            <a:r>
              <a:rPr lang="en-US" sz="1600" u="sng" dirty="0">
                <a:hlinkClick r:id="rId4"/>
              </a:rPr>
              <a:t>this </a:t>
            </a:r>
            <a:r>
              <a:rPr lang="en-US" sz="1600" u="sng" dirty="0" smtClean="0">
                <a:hlinkClick r:id="rId4"/>
              </a:rPr>
              <a:t>URL</a:t>
            </a:r>
            <a:endParaRPr lang="en-US" sz="1600" u="sng" dirty="0">
              <a:solidFill>
                <a:srgbClr val="000000"/>
              </a:solidFill>
              <a:hlinkClick r:id="rId5"/>
            </a:endParaRPr>
          </a:p>
          <a:p>
            <a:r>
              <a:rPr lang="en-US" sz="1600" dirty="0" err="1" smtClean="0"/>
              <a:t>Szeliski</a:t>
            </a:r>
            <a:r>
              <a:rPr lang="en-US" sz="1600" dirty="0"/>
              <a:t>, Richard. Computer vision: algorithms and applications. Springer Science &amp; Business Media, 2010</a:t>
            </a:r>
            <a:r>
              <a:rPr lang="en-US" sz="1600" dirty="0" smtClean="0"/>
              <a:t>. Available at </a:t>
            </a:r>
            <a:r>
              <a:rPr lang="en-US" sz="1600" dirty="0" smtClean="0">
                <a:hlinkClick r:id="rId6"/>
              </a:rPr>
              <a:t>this URL</a:t>
            </a:r>
            <a:endParaRPr lang="en-US" sz="1600" dirty="0" smtClean="0"/>
          </a:p>
          <a:p>
            <a:endParaRPr lang="en-US" sz="1600" dirty="0" smtClean="0"/>
          </a:p>
          <a:p>
            <a:r>
              <a:rPr lang="en-US" sz="1600" b="1" dirty="0" smtClean="0"/>
              <a:t>Online lectures</a:t>
            </a:r>
          </a:p>
          <a:p>
            <a:r>
              <a:rPr lang="en-US" sz="1600" dirty="0"/>
              <a:t>Noah </a:t>
            </a:r>
            <a:r>
              <a:rPr lang="en-US" sz="1600" dirty="0" err="1"/>
              <a:t>Snavely's</a:t>
            </a:r>
            <a:r>
              <a:rPr lang="en-US" sz="1600" dirty="0"/>
              <a:t> </a:t>
            </a:r>
            <a:r>
              <a:rPr lang="en-US" sz="1600" u="sng" dirty="0">
                <a:hlinkClick r:id="rId7"/>
              </a:rPr>
              <a:t>CS5670 - Introduction to Computer Vision class at Cornell Tech (Spring 2019)</a:t>
            </a:r>
          </a:p>
          <a:p>
            <a:r>
              <a:rPr lang="en-US" sz="1600" dirty="0" err="1"/>
              <a:t>Ioannis</a:t>
            </a:r>
            <a:r>
              <a:rPr lang="en-US" sz="1600" dirty="0"/>
              <a:t> </a:t>
            </a:r>
            <a:r>
              <a:rPr lang="en-US" sz="1600" dirty="0" err="1"/>
              <a:t>Gkioulekas's</a:t>
            </a:r>
            <a:r>
              <a:rPr lang="en-US" sz="1600" dirty="0"/>
              <a:t> </a:t>
            </a:r>
            <a:r>
              <a:rPr lang="en-US" sz="1600" u="sng" dirty="0">
                <a:hlinkClick r:id="rId8"/>
              </a:rPr>
              <a:t>16-385 Computer Vision class at CMU (Spring 2019)</a:t>
            </a:r>
          </a:p>
          <a:p>
            <a:endParaRPr lang="en-US" sz="1600" b="1" dirty="0" smtClean="0"/>
          </a:p>
          <a:p>
            <a:r>
              <a:rPr lang="en-US" sz="1600" b="1" dirty="0" smtClean="0"/>
              <a:t>Coordinate systems</a:t>
            </a:r>
          </a:p>
          <a:p>
            <a:r>
              <a:rPr lang="en-US" sz="1600" dirty="0"/>
              <a:t>Chand John of Stanford </a:t>
            </a:r>
            <a:r>
              <a:rPr lang="en-US" sz="1600" dirty="0" smtClean="0"/>
              <a:t>created </a:t>
            </a:r>
            <a:r>
              <a:rPr lang="en-US" sz="1600" dirty="0" err="1" smtClean="0"/>
              <a:t>a</a:t>
            </a:r>
            <a:r>
              <a:rPr lang="en-US" sz="1600" dirty="0" err="1" smtClean="0">
                <a:hlinkClick r:id="rId9"/>
              </a:rPr>
              <a:t>detailed</a:t>
            </a:r>
            <a:r>
              <a:rPr lang="en-US" sz="1600" dirty="0" smtClean="0">
                <a:hlinkClick r:id="rId9"/>
              </a:rPr>
              <a:t> </a:t>
            </a:r>
            <a:r>
              <a:rPr lang="en-US" sz="1600" dirty="0">
                <a:hlinkClick r:id="rId9"/>
              </a:rPr>
              <a:t>powerpoint presentation about the way coordinates are handled in Slicer</a:t>
            </a:r>
            <a:endParaRPr lang="en-US" sz="1600" dirty="0"/>
          </a:p>
          <a:p>
            <a:endParaRPr lang="en-US" sz="1600" b="1" dirty="0" smtClean="0"/>
          </a:p>
          <a:p>
            <a:r>
              <a:rPr lang="en-US" sz="1600" b="1" dirty="0" smtClean="0"/>
              <a:t>Rendering</a:t>
            </a:r>
          </a:p>
          <a:p>
            <a:r>
              <a:rPr lang="en-US" sz="1600" dirty="0" err="1" smtClean="0"/>
              <a:t>Udupa</a:t>
            </a:r>
            <a:r>
              <a:rPr lang="en-US" sz="1600" dirty="0"/>
              <a:t>, </a:t>
            </a:r>
            <a:r>
              <a:rPr lang="en-US" sz="1600" dirty="0" err="1"/>
              <a:t>Jayaram</a:t>
            </a:r>
            <a:r>
              <a:rPr lang="en-US" sz="1600" dirty="0"/>
              <a:t> K., </a:t>
            </a:r>
            <a:r>
              <a:rPr lang="en-US" sz="1600" dirty="0" err="1"/>
              <a:t>Hsiu</a:t>
            </a:r>
            <a:r>
              <a:rPr lang="en-US" sz="1600" dirty="0"/>
              <a:t>-Mei Hung, and </a:t>
            </a:r>
            <a:r>
              <a:rPr lang="en-US" sz="1600" dirty="0" err="1"/>
              <a:t>Keh</a:t>
            </a:r>
            <a:r>
              <a:rPr lang="en-US" sz="1600" dirty="0"/>
              <a:t>-Shih Chuang. "Surface and volume rendering in three-dimensional imaging: a comparison." Journal of digital Imaging 4.3 (1991): 159.</a:t>
            </a:r>
          </a:p>
        </p:txBody>
      </p:sp>
    </p:spTree>
    <p:extLst>
      <p:ext uri="{BB962C8B-B14F-4D97-AF65-F5344CB8AC3E}">
        <p14:creationId xmlns:p14="http://schemas.microsoft.com/office/powerpoint/2010/main" val="3824225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31B3A9-01F2-4685-898E-867BC0D6EAB7}"/>
              </a:ext>
            </a:extLst>
          </p:cNvPr>
          <p:cNvSpPr>
            <a:spLocks noGrp="1"/>
          </p:cNvSpPr>
          <p:nvPr>
            <p:ph type="title"/>
          </p:nvPr>
        </p:nvSpPr>
        <p:spPr>
          <a:xfrm>
            <a:off x="628650" y="2306352"/>
            <a:ext cx="7886700" cy="1325563"/>
          </a:xfrm>
        </p:spPr>
        <p:txBody>
          <a:bodyPr/>
          <a:lstStyle/>
          <a:p>
            <a:r>
              <a:rPr lang="en-US" dirty="0"/>
              <a:t>			Questions?</a:t>
            </a:r>
          </a:p>
        </p:txBody>
      </p:sp>
    </p:spTree>
    <p:extLst>
      <p:ext uri="{BB962C8B-B14F-4D97-AF65-F5344CB8AC3E}">
        <p14:creationId xmlns:p14="http://schemas.microsoft.com/office/powerpoint/2010/main" val="294280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40EC45E1-9F17-4458-B5FE-250C9B543BC6}"/>
              </a:ext>
            </a:extLst>
          </p:cNvPr>
          <p:cNvSpPr>
            <a:spLocks noGrp="1" noChangeArrowheads="1"/>
          </p:cNvSpPr>
          <p:nvPr>
            <p:ph type="title"/>
          </p:nvPr>
        </p:nvSpPr>
        <p:spPr>
          <a:xfrm>
            <a:off x="788570" y="365126"/>
            <a:ext cx="7833496" cy="1325563"/>
          </a:xfrm>
        </p:spPr>
        <p:txBody>
          <a:bodyPr/>
          <a:lstStyle/>
          <a:p>
            <a:r>
              <a:rPr lang="en-US" altLang="en-US" dirty="0"/>
              <a:t>Anatomical coordinate system: </a:t>
            </a:r>
            <a:r>
              <a:rPr lang="en-US" altLang="en-US" dirty="0">
                <a:solidFill>
                  <a:srgbClr val="FF0000"/>
                </a:solidFill>
              </a:rPr>
              <a:t>RAS</a:t>
            </a:r>
            <a:r>
              <a:rPr lang="en-US" altLang="en-US" dirty="0"/>
              <a:t> vs </a:t>
            </a:r>
            <a:r>
              <a:rPr lang="en-US" altLang="en-US" dirty="0">
                <a:solidFill>
                  <a:srgbClr val="FF0000"/>
                </a:solidFill>
              </a:rPr>
              <a:t>LPS</a:t>
            </a:r>
            <a:endParaRPr lang="en-US" altLang="en-US" dirty="0"/>
          </a:p>
        </p:txBody>
      </p:sp>
      <p:grpSp>
        <p:nvGrpSpPr>
          <p:cNvPr id="4" name="Group 3">
            <a:extLst>
              <a:ext uri="{FF2B5EF4-FFF2-40B4-BE49-F238E27FC236}">
                <a16:creationId xmlns:a16="http://schemas.microsoft.com/office/drawing/2014/main" xmlns="" id="{6712E762-88C7-42F5-AA7D-C026F125C623}"/>
              </a:ext>
            </a:extLst>
          </p:cNvPr>
          <p:cNvGrpSpPr/>
          <p:nvPr/>
        </p:nvGrpSpPr>
        <p:grpSpPr>
          <a:xfrm>
            <a:off x="4865615" y="1937333"/>
            <a:ext cx="3548543" cy="3112839"/>
            <a:chOff x="4521666" y="1543050"/>
            <a:chExt cx="4283887" cy="3810000"/>
          </a:xfrm>
        </p:grpSpPr>
        <p:sp>
          <p:nvSpPr>
            <p:cNvPr id="4118" name="Text Box 22">
              <a:extLst>
                <a:ext uri="{FF2B5EF4-FFF2-40B4-BE49-F238E27FC236}">
                  <a16:creationId xmlns:a16="http://schemas.microsoft.com/office/drawing/2014/main" xmlns="" id="{B8552D46-E1A7-4C45-818A-E2A11D2AFE72}"/>
                </a:ext>
              </a:extLst>
            </p:cNvPr>
            <p:cNvSpPr txBox="1">
              <a:spLocks noChangeArrowheads="1"/>
            </p:cNvSpPr>
            <p:nvPr/>
          </p:nvSpPr>
          <p:spPr bwMode="auto">
            <a:xfrm>
              <a:off x="8255466" y="3219450"/>
              <a:ext cx="5500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L</a:t>
              </a:r>
              <a:r>
                <a:rPr lang="en-US" altLang="en-US" dirty="0"/>
                <a:t>eft</a:t>
              </a:r>
            </a:p>
          </p:txBody>
        </p:sp>
        <p:sp>
          <p:nvSpPr>
            <p:cNvPr id="4119" name="Text Box 23">
              <a:extLst>
                <a:ext uri="{FF2B5EF4-FFF2-40B4-BE49-F238E27FC236}">
                  <a16:creationId xmlns:a16="http://schemas.microsoft.com/office/drawing/2014/main" xmlns="" id="{06633197-1D83-451A-9ED6-7D9C4ED76A21}"/>
                </a:ext>
              </a:extLst>
            </p:cNvPr>
            <p:cNvSpPr txBox="1">
              <a:spLocks noChangeArrowheads="1"/>
            </p:cNvSpPr>
            <p:nvPr/>
          </p:nvSpPr>
          <p:spPr bwMode="auto">
            <a:xfrm>
              <a:off x="7569666" y="2076450"/>
              <a:ext cx="10524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P</a:t>
              </a:r>
              <a:r>
                <a:rPr lang="en-US" altLang="en-US" dirty="0"/>
                <a:t>osterior</a:t>
              </a:r>
            </a:p>
          </p:txBody>
        </p:sp>
        <p:sp>
          <p:nvSpPr>
            <p:cNvPr id="4120" name="Text Box 24">
              <a:extLst>
                <a:ext uri="{FF2B5EF4-FFF2-40B4-BE49-F238E27FC236}">
                  <a16:creationId xmlns:a16="http://schemas.microsoft.com/office/drawing/2014/main" xmlns="" id="{16CE0CF3-09AE-43F8-B666-65A0E1F89BDC}"/>
                </a:ext>
              </a:extLst>
            </p:cNvPr>
            <p:cNvSpPr txBox="1">
              <a:spLocks noChangeArrowheads="1"/>
            </p:cNvSpPr>
            <p:nvPr/>
          </p:nvSpPr>
          <p:spPr bwMode="auto">
            <a:xfrm>
              <a:off x="6121866" y="154305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S</a:t>
              </a:r>
              <a:r>
                <a:rPr lang="en-US" altLang="en-US" dirty="0"/>
                <a:t>uperior</a:t>
              </a:r>
            </a:p>
          </p:txBody>
        </p:sp>
        <p:sp>
          <p:nvSpPr>
            <p:cNvPr id="4123" name="Text Box 27">
              <a:extLst>
                <a:ext uri="{FF2B5EF4-FFF2-40B4-BE49-F238E27FC236}">
                  <a16:creationId xmlns:a16="http://schemas.microsoft.com/office/drawing/2014/main" xmlns="" id="{9E504D83-1041-4C41-A62F-247A6F919552}"/>
                </a:ext>
              </a:extLst>
            </p:cNvPr>
            <p:cNvSpPr txBox="1">
              <a:spLocks noChangeArrowheads="1"/>
            </p:cNvSpPr>
            <p:nvPr/>
          </p:nvSpPr>
          <p:spPr bwMode="auto">
            <a:xfrm>
              <a:off x="6198066" y="4895850"/>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Inferior</a:t>
              </a:r>
            </a:p>
          </p:txBody>
        </p:sp>
        <p:sp>
          <p:nvSpPr>
            <p:cNvPr id="4124" name="Text Box 28">
              <a:extLst>
                <a:ext uri="{FF2B5EF4-FFF2-40B4-BE49-F238E27FC236}">
                  <a16:creationId xmlns:a16="http://schemas.microsoft.com/office/drawing/2014/main" xmlns="" id="{3EE52A80-DE4C-4EE9-AE52-015EFA9D168D}"/>
                </a:ext>
              </a:extLst>
            </p:cNvPr>
            <p:cNvSpPr txBox="1">
              <a:spLocks noChangeArrowheads="1"/>
            </p:cNvSpPr>
            <p:nvPr/>
          </p:nvSpPr>
          <p:spPr bwMode="auto">
            <a:xfrm>
              <a:off x="4674066" y="4286250"/>
              <a:ext cx="968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Anterior</a:t>
              </a:r>
            </a:p>
          </p:txBody>
        </p:sp>
        <p:sp>
          <p:nvSpPr>
            <p:cNvPr id="4125" name="Text Box 29">
              <a:extLst>
                <a:ext uri="{FF2B5EF4-FFF2-40B4-BE49-F238E27FC236}">
                  <a16:creationId xmlns:a16="http://schemas.microsoft.com/office/drawing/2014/main" xmlns="" id="{2E4B2ECB-B222-48AA-A41F-C665D3A7404C}"/>
                </a:ext>
              </a:extLst>
            </p:cNvPr>
            <p:cNvSpPr txBox="1">
              <a:spLocks noChangeArrowheads="1"/>
            </p:cNvSpPr>
            <p:nvPr/>
          </p:nvSpPr>
          <p:spPr bwMode="auto">
            <a:xfrm>
              <a:off x="4521666" y="3219450"/>
              <a:ext cx="6682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Right</a:t>
              </a:r>
            </a:p>
          </p:txBody>
        </p:sp>
        <p:sp>
          <p:nvSpPr>
            <p:cNvPr id="4127" name="Line 31">
              <a:extLst>
                <a:ext uri="{FF2B5EF4-FFF2-40B4-BE49-F238E27FC236}">
                  <a16:creationId xmlns:a16="http://schemas.microsoft.com/office/drawing/2014/main" xmlns="" id="{9B604BF8-1592-4477-81E4-DAF0075C2001}"/>
                </a:ext>
              </a:extLst>
            </p:cNvPr>
            <p:cNvSpPr>
              <a:spLocks noChangeShapeType="1"/>
            </p:cNvSpPr>
            <p:nvPr/>
          </p:nvSpPr>
          <p:spPr bwMode="auto">
            <a:xfrm>
              <a:off x="5274141" y="342900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8" name="Line 32">
              <a:extLst>
                <a:ext uri="{FF2B5EF4-FFF2-40B4-BE49-F238E27FC236}">
                  <a16:creationId xmlns:a16="http://schemas.microsoft.com/office/drawing/2014/main" xmlns="" id="{374B2DA0-C4C7-4ACF-AABD-F1F57710470D}"/>
                </a:ext>
              </a:extLst>
            </p:cNvPr>
            <p:cNvSpPr>
              <a:spLocks noChangeShapeType="1"/>
            </p:cNvSpPr>
            <p:nvPr/>
          </p:nvSpPr>
          <p:spPr bwMode="auto">
            <a:xfrm rot="-5400000">
              <a:off x="5302716" y="342900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9" name="Line 33">
              <a:extLst>
                <a:ext uri="{FF2B5EF4-FFF2-40B4-BE49-F238E27FC236}">
                  <a16:creationId xmlns:a16="http://schemas.microsoft.com/office/drawing/2014/main" xmlns="" id="{CE33C0D8-35E8-4086-B9F9-FFEAECEDD141}"/>
                </a:ext>
              </a:extLst>
            </p:cNvPr>
            <p:cNvSpPr>
              <a:spLocks noChangeShapeType="1"/>
            </p:cNvSpPr>
            <p:nvPr/>
          </p:nvSpPr>
          <p:spPr bwMode="auto">
            <a:xfrm flipV="1">
              <a:off x="5588466" y="2533650"/>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1" name="Oval 35">
              <a:extLst>
                <a:ext uri="{FF2B5EF4-FFF2-40B4-BE49-F238E27FC236}">
                  <a16:creationId xmlns:a16="http://schemas.microsoft.com/office/drawing/2014/main" xmlns="" id="{A7861D24-2196-4356-9843-4CB78AAE71E4}"/>
                </a:ext>
              </a:extLst>
            </p:cNvPr>
            <p:cNvSpPr>
              <a:spLocks noChangeArrowheads="1"/>
            </p:cNvSpPr>
            <p:nvPr/>
          </p:nvSpPr>
          <p:spPr bwMode="auto">
            <a:xfrm>
              <a:off x="6674316" y="3352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0" name="AutoShape 44">
              <a:extLst>
                <a:ext uri="{FF2B5EF4-FFF2-40B4-BE49-F238E27FC236}">
                  <a16:creationId xmlns:a16="http://schemas.microsoft.com/office/drawing/2014/main" xmlns="" id="{39571ABE-608C-488D-8140-002367471C2D}"/>
                </a:ext>
              </a:extLst>
            </p:cNvPr>
            <p:cNvSpPr>
              <a:spLocks noChangeArrowheads="1"/>
            </p:cNvSpPr>
            <p:nvPr/>
          </p:nvSpPr>
          <p:spPr bwMode="auto">
            <a:xfrm>
              <a:off x="6960066" y="2838450"/>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 name="Group 2">
            <a:extLst>
              <a:ext uri="{FF2B5EF4-FFF2-40B4-BE49-F238E27FC236}">
                <a16:creationId xmlns:a16="http://schemas.microsoft.com/office/drawing/2014/main" xmlns="" id="{0608833B-EB34-437D-98CB-67EA8C196253}"/>
              </a:ext>
            </a:extLst>
          </p:cNvPr>
          <p:cNvGrpSpPr/>
          <p:nvPr/>
        </p:nvGrpSpPr>
        <p:grpSpPr>
          <a:xfrm>
            <a:off x="252004" y="1956383"/>
            <a:ext cx="3820076" cy="3112839"/>
            <a:chOff x="-91944" y="1562100"/>
            <a:chExt cx="4611688" cy="3810000"/>
          </a:xfrm>
        </p:grpSpPr>
        <p:sp>
          <p:nvSpPr>
            <p:cNvPr id="15" name="Text Box 22">
              <a:extLst>
                <a:ext uri="{FF2B5EF4-FFF2-40B4-BE49-F238E27FC236}">
                  <a16:creationId xmlns:a16="http://schemas.microsoft.com/office/drawing/2014/main" xmlns="" id="{CBF23A86-431A-4224-998D-124FE4AB02DD}"/>
                </a:ext>
              </a:extLst>
            </p:cNvPr>
            <p:cNvSpPr txBox="1">
              <a:spLocks noChangeArrowheads="1"/>
            </p:cNvSpPr>
            <p:nvPr/>
          </p:nvSpPr>
          <p:spPr bwMode="auto">
            <a:xfrm>
              <a:off x="3641856" y="3238500"/>
              <a:ext cx="87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R</a:t>
              </a:r>
              <a:r>
                <a:rPr lang="en-US" altLang="en-US"/>
                <a:t>ight</a:t>
              </a:r>
            </a:p>
          </p:txBody>
        </p:sp>
        <p:sp>
          <p:nvSpPr>
            <p:cNvPr id="16" name="Text Box 23">
              <a:extLst>
                <a:ext uri="{FF2B5EF4-FFF2-40B4-BE49-F238E27FC236}">
                  <a16:creationId xmlns:a16="http://schemas.microsoft.com/office/drawing/2014/main" xmlns="" id="{CA017620-C15C-40D6-AEC3-28399F563D27}"/>
                </a:ext>
              </a:extLst>
            </p:cNvPr>
            <p:cNvSpPr txBox="1">
              <a:spLocks noChangeArrowheads="1"/>
            </p:cNvSpPr>
            <p:nvPr/>
          </p:nvSpPr>
          <p:spPr bwMode="auto">
            <a:xfrm>
              <a:off x="2956056" y="2095500"/>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A</a:t>
              </a:r>
              <a:r>
                <a:rPr lang="en-US" altLang="en-US"/>
                <a:t>nterior</a:t>
              </a:r>
            </a:p>
          </p:txBody>
        </p:sp>
        <p:sp>
          <p:nvSpPr>
            <p:cNvPr id="17" name="Text Box 24">
              <a:extLst>
                <a:ext uri="{FF2B5EF4-FFF2-40B4-BE49-F238E27FC236}">
                  <a16:creationId xmlns:a16="http://schemas.microsoft.com/office/drawing/2014/main" xmlns="" id="{268C1514-F952-4987-BF00-4F6BCB7A7B8A}"/>
                </a:ext>
              </a:extLst>
            </p:cNvPr>
            <p:cNvSpPr txBox="1">
              <a:spLocks noChangeArrowheads="1"/>
            </p:cNvSpPr>
            <p:nvPr/>
          </p:nvSpPr>
          <p:spPr bwMode="auto">
            <a:xfrm>
              <a:off x="1508256" y="156210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S</a:t>
              </a:r>
              <a:r>
                <a:rPr lang="en-US" altLang="en-US"/>
                <a:t>uperior</a:t>
              </a:r>
            </a:p>
          </p:txBody>
        </p:sp>
        <p:sp>
          <p:nvSpPr>
            <p:cNvPr id="18" name="Text Box 27">
              <a:extLst>
                <a:ext uri="{FF2B5EF4-FFF2-40B4-BE49-F238E27FC236}">
                  <a16:creationId xmlns:a16="http://schemas.microsoft.com/office/drawing/2014/main" xmlns="" id="{E1C30147-C6B1-4A2F-AFBB-7835BB23718D}"/>
                </a:ext>
              </a:extLst>
            </p:cNvPr>
            <p:cNvSpPr txBox="1">
              <a:spLocks noChangeArrowheads="1"/>
            </p:cNvSpPr>
            <p:nvPr/>
          </p:nvSpPr>
          <p:spPr bwMode="auto">
            <a:xfrm>
              <a:off x="1584456" y="4914900"/>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Inferior</a:t>
              </a:r>
            </a:p>
          </p:txBody>
        </p:sp>
        <p:sp>
          <p:nvSpPr>
            <p:cNvPr id="19" name="Text Box 28">
              <a:extLst>
                <a:ext uri="{FF2B5EF4-FFF2-40B4-BE49-F238E27FC236}">
                  <a16:creationId xmlns:a16="http://schemas.microsoft.com/office/drawing/2014/main" xmlns="" id="{C7585BE1-B804-4E4F-B4D1-C6686FB5D179}"/>
                </a:ext>
              </a:extLst>
            </p:cNvPr>
            <p:cNvSpPr txBox="1">
              <a:spLocks noChangeArrowheads="1"/>
            </p:cNvSpPr>
            <p:nvPr/>
          </p:nvSpPr>
          <p:spPr bwMode="auto">
            <a:xfrm>
              <a:off x="60456" y="4305300"/>
              <a:ext cx="1284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Posterior</a:t>
              </a:r>
            </a:p>
          </p:txBody>
        </p:sp>
        <p:sp>
          <p:nvSpPr>
            <p:cNvPr id="20" name="Text Box 29">
              <a:extLst>
                <a:ext uri="{FF2B5EF4-FFF2-40B4-BE49-F238E27FC236}">
                  <a16:creationId xmlns:a16="http://schemas.microsoft.com/office/drawing/2014/main" xmlns="" id="{F929D8BF-3770-462B-8DA8-86CCAB8FB8F2}"/>
                </a:ext>
              </a:extLst>
            </p:cNvPr>
            <p:cNvSpPr txBox="1">
              <a:spLocks noChangeArrowheads="1"/>
            </p:cNvSpPr>
            <p:nvPr/>
          </p:nvSpPr>
          <p:spPr bwMode="auto">
            <a:xfrm>
              <a:off x="-91944" y="3238500"/>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Left</a:t>
              </a:r>
            </a:p>
          </p:txBody>
        </p:sp>
        <p:sp>
          <p:nvSpPr>
            <p:cNvPr id="21" name="Line 31">
              <a:extLst>
                <a:ext uri="{FF2B5EF4-FFF2-40B4-BE49-F238E27FC236}">
                  <a16:creationId xmlns:a16="http://schemas.microsoft.com/office/drawing/2014/main" xmlns="" id="{C3F120B9-DC75-4D56-ADBA-C9FC5FBC5FEA}"/>
                </a:ext>
              </a:extLst>
            </p:cNvPr>
            <p:cNvSpPr>
              <a:spLocks noChangeShapeType="1"/>
            </p:cNvSpPr>
            <p:nvPr/>
          </p:nvSpPr>
          <p:spPr bwMode="auto">
            <a:xfrm>
              <a:off x="660531" y="344805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32">
              <a:extLst>
                <a:ext uri="{FF2B5EF4-FFF2-40B4-BE49-F238E27FC236}">
                  <a16:creationId xmlns:a16="http://schemas.microsoft.com/office/drawing/2014/main" xmlns="" id="{87B627F3-B295-4A40-8C54-8BE0D7CACFCA}"/>
                </a:ext>
              </a:extLst>
            </p:cNvPr>
            <p:cNvSpPr>
              <a:spLocks noChangeShapeType="1"/>
            </p:cNvSpPr>
            <p:nvPr/>
          </p:nvSpPr>
          <p:spPr bwMode="auto">
            <a:xfrm rot="-5400000">
              <a:off x="689106" y="344805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
              <a:extLst>
                <a:ext uri="{FF2B5EF4-FFF2-40B4-BE49-F238E27FC236}">
                  <a16:creationId xmlns:a16="http://schemas.microsoft.com/office/drawing/2014/main" xmlns="" id="{84FC4715-683D-4686-9107-E8B441B57160}"/>
                </a:ext>
              </a:extLst>
            </p:cNvPr>
            <p:cNvSpPr>
              <a:spLocks noChangeShapeType="1"/>
            </p:cNvSpPr>
            <p:nvPr/>
          </p:nvSpPr>
          <p:spPr bwMode="auto">
            <a:xfrm flipV="1">
              <a:off x="974856" y="2552700"/>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Oval 35">
              <a:extLst>
                <a:ext uri="{FF2B5EF4-FFF2-40B4-BE49-F238E27FC236}">
                  <a16:creationId xmlns:a16="http://schemas.microsoft.com/office/drawing/2014/main" xmlns="" id="{C67BD263-5514-4D6F-9536-92B4222629CC}"/>
                </a:ext>
              </a:extLst>
            </p:cNvPr>
            <p:cNvSpPr>
              <a:spLocks noChangeArrowheads="1"/>
            </p:cNvSpPr>
            <p:nvPr/>
          </p:nvSpPr>
          <p:spPr bwMode="auto">
            <a:xfrm>
              <a:off x="2060706" y="337185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44">
              <a:extLst>
                <a:ext uri="{FF2B5EF4-FFF2-40B4-BE49-F238E27FC236}">
                  <a16:creationId xmlns:a16="http://schemas.microsoft.com/office/drawing/2014/main" xmlns="" id="{DF92C240-F238-4EAA-A508-88AC74109C26}"/>
                </a:ext>
              </a:extLst>
            </p:cNvPr>
            <p:cNvSpPr>
              <a:spLocks noChangeArrowheads="1"/>
            </p:cNvSpPr>
            <p:nvPr/>
          </p:nvSpPr>
          <p:spPr bwMode="auto">
            <a:xfrm>
              <a:off x="2346456" y="2857500"/>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 name="Rectangle 27">
            <a:extLst>
              <a:ext uri="{FF2B5EF4-FFF2-40B4-BE49-F238E27FC236}">
                <a16:creationId xmlns:a16="http://schemas.microsoft.com/office/drawing/2014/main" xmlns="" id="{5850F832-D87B-47B7-802C-1556B3BDDA55}"/>
              </a:ext>
            </a:extLst>
          </p:cNvPr>
          <p:cNvSpPr/>
          <p:nvPr/>
        </p:nvSpPr>
        <p:spPr>
          <a:xfrm>
            <a:off x="193281" y="5119122"/>
            <a:ext cx="4572000" cy="369332"/>
          </a:xfrm>
          <a:prstGeom prst="rect">
            <a:avLst/>
          </a:prstGeom>
        </p:spPr>
        <p:txBody>
          <a:bodyPr>
            <a:spAutoFit/>
          </a:bodyPr>
          <a:lstStyle/>
          <a:p>
            <a:r>
              <a:rPr lang="en-US" dirty="0">
                <a:solidFill>
                  <a:srgbClr val="FF0000"/>
                </a:solidFill>
              </a:rPr>
              <a:t>RAS</a:t>
            </a:r>
            <a:r>
              <a:rPr lang="en-US" dirty="0">
                <a:solidFill>
                  <a:srgbClr val="000000"/>
                </a:solidFill>
              </a:rPr>
              <a:t> (</a:t>
            </a:r>
            <a:r>
              <a:rPr lang="en-US" dirty="0">
                <a:solidFill>
                  <a:srgbClr val="FF0000"/>
                </a:solidFill>
              </a:rPr>
              <a:t>R</a:t>
            </a:r>
            <a:r>
              <a:rPr lang="en-US" dirty="0">
                <a:solidFill>
                  <a:srgbClr val="000000"/>
                </a:solidFill>
              </a:rPr>
              <a:t>ight, </a:t>
            </a:r>
            <a:r>
              <a:rPr lang="en-US" dirty="0">
                <a:solidFill>
                  <a:srgbClr val="FF0000"/>
                </a:solidFill>
              </a:rPr>
              <a:t>A</a:t>
            </a:r>
            <a:r>
              <a:rPr lang="en-US" dirty="0">
                <a:solidFill>
                  <a:srgbClr val="000000"/>
                </a:solidFill>
              </a:rPr>
              <a:t>nterior, </a:t>
            </a:r>
            <a:r>
              <a:rPr lang="en-US" dirty="0">
                <a:solidFill>
                  <a:srgbClr val="FF0000"/>
                </a:solidFill>
              </a:rPr>
              <a:t>S</a:t>
            </a:r>
            <a:r>
              <a:rPr lang="en-US" dirty="0">
                <a:solidFill>
                  <a:srgbClr val="000000"/>
                </a:solidFill>
              </a:rPr>
              <a:t>uperior): 3D Slicer</a:t>
            </a:r>
          </a:p>
        </p:txBody>
      </p:sp>
      <p:sp>
        <p:nvSpPr>
          <p:cNvPr id="30" name="Rectangle 29">
            <a:extLst>
              <a:ext uri="{FF2B5EF4-FFF2-40B4-BE49-F238E27FC236}">
                <a16:creationId xmlns:a16="http://schemas.microsoft.com/office/drawing/2014/main" xmlns="" id="{3BF65591-D620-4142-ACEA-2516BA0AE19B}"/>
              </a:ext>
            </a:extLst>
          </p:cNvPr>
          <p:cNvSpPr/>
          <p:nvPr/>
        </p:nvSpPr>
        <p:spPr>
          <a:xfrm>
            <a:off x="4441655" y="5108502"/>
            <a:ext cx="4572000" cy="646331"/>
          </a:xfrm>
          <a:prstGeom prst="rect">
            <a:avLst/>
          </a:prstGeom>
        </p:spPr>
        <p:txBody>
          <a:bodyPr>
            <a:spAutoFit/>
          </a:bodyPr>
          <a:lstStyle/>
          <a:p>
            <a:r>
              <a:rPr lang="en-US" dirty="0">
                <a:solidFill>
                  <a:srgbClr val="FF0000"/>
                </a:solidFill>
              </a:rPr>
              <a:t>LPS</a:t>
            </a:r>
            <a:r>
              <a:rPr lang="en-US" dirty="0">
                <a:solidFill>
                  <a:srgbClr val="000000"/>
                </a:solidFill>
              </a:rPr>
              <a:t> (</a:t>
            </a:r>
            <a:r>
              <a:rPr lang="en-US" dirty="0">
                <a:solidFill>
                  <a:srgbClr val="FF0000"/>
                </a:solidFill>
              </a:rPr>
              <a:t>L</a:t>
            </a:r>
            <a:r>
              <a:rPr lang="en-US" dirty="0">
                <a:solidFill>
                  <a:srgbClr val="000000"/>
                </a:solidFill>
              </a:rPr>
              <a:t>eft, </a:t>
            </a:r>
            <a:r>
              <a:rPr lang="en-US" dirty="0">
                <a:solidFill>
                  <a:srgbClr val="FF0000"/>
                </a:solidFill>
              </a:rPr>
              <a:t>P</a:t>
            </a:r>
            <a:r>
              <a:rPr lang="en-US" dirty="0">
                <a:solidFill>
                  <a:srgbClr val="000000"/>
                </a:solidFill>
              </a:rPr>
              <a:t>osterior, </a:t>
            </a:r>
            <a:r>
              <a:rPr lang="en-US" dirty="0">
                <a:solidFill>
                  <a:srgbClr val="FF0000"/>
                </a:solidFill>
              </a:rPr>
              <a:t>S</a:t>
            </a:r>
            <a:r>
              <a:rPr lang="en-US" dirty="0">
                <a:solidFill>
                  <a:srgbClr val="000000"/>
                </a:solidFill>
              </a:rPr>
              <a:t>uperior): DICOM images, ITK toolkit</a:t>
            </a:r>
          </a:p>
        </p:txBody>
      </p:sp>
    </p:spTree>
    <p:extLst>
      <p:ext uri="{BB962C8B-B14F-4D97-AF65-F5344CB8AC3E}">
        <p14:creationId xmlns:p14="http://schemas.microsoft.com/office/powerpoint/2010/main" val="297726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40EC45E1-9F17-4458-B5FE-250C9B543BC6}"/>
              </a:ext>
            </a:extLst>
          </p:cNvPr>
          <p:cNvSpPr>
            <a:spLocks noGrp="1" noChangeArrowheads="1"/>
          </p:cNvSpPr>
          <p:nvPr>
            <p:ph type="title"/>
          </p:nvPr>
        </p:nvSpPr>
        <p:spPr>
          <a:xfrm>
            <a:off x="788570" y="365126"/>
            <a:ext cx="7833496" cy="1325563"/>
          </a:xfrm>
        </p:spPr>
        <p:txBody>
          <a:bodyPr/>
          <a:lstStyle/>
          <a:p>
            <a:r>
              <a:rPr lang="en-US" altLang="en-US" dirty="0"/>
              <a:t>Anatomical coordinate system: </a:t>
            </a:r>
            <a:r>
              <a:rPr lang="en-US" altLang="en-US" dirty="0">
                <a:solidFill>
                  <a:srgbClr val="FF0000"/>
                </a:solidFill>
              </a:rPr>
              <a:t>RAS</a:t>
            </a:r>
            <a:r>
              <a:rPr lang="en-US" altLang="en-US" dirty="0"/>
              <a:t> vs </a:t>
            </a:r>
            <a:r>
              <a:rPr lang="en-US" altLang="en-US" dirty="0">
                <a:solidFill>
                  <a:srgbClr val="FF0000"/>
                </a:solidFill>
              </a:rPr>
              <a:t>LPS</a:t>
            </a:r>
            <a:endParaRPr lang="en-US" altLang="en-US" dirty="0"/>
          </a:p>
        </p:txBody>
      </p:sp>
      <p:grpSp>
        <p:nvGrpSpPr>
          <p:cNvPr id="4" name="Group 3">
            <a:extLst>
              <a:ext uri="{FF2B5EF4-FFF2-40B4-BE49-F238E27FC236}">
                <a16:creationId xmlns:a16="http://schemas.microsoft.com/office/drawing/2014/main" xmlns="" id="{6712E762-88C7-42F5-AA7D-C026F125C623}"/>
              </a:ext>
            </a:extLst>
          </p:cNvPr>
          <p:cNvGrpSpPr/>
          <p:nvPr/>
        </p:nvGrpSpPr>
        <p:grpSpPr>
          <a:xfrm>
            <a:off x="4865615" y="1937333"/>
            <a:ext cx="3548543" cy="3112839"/>
            <a:chOff x="4521666" y="1543050"/>
            <a:chExt cx="4283887" cy="3810000"/>
          </a:xfrm>
        </p:grpSpPr>
        <p:sp>
          <p:nvSpPr>
            <p:cNvPr id="4118" name="Text Box 22">
              <a:extLst>
                <a:ext uri="{FF2B5EF4-FFF2-40B4-BE49-F238E27FC236}">
                  <a16:creationId xmlns:a16="http://schemas.microsoft.com/office/drawing/2014/main" xmlns="" id="{B8552D46-E1A7-4C45-818A-E2A11D2AFE72}"/>
                </a:ext>
              </a:extLst>
            </p:cNvPr>
            <p:cNvSpPr txBox="1">
              <a:spLocks noChangeArrowheads="1"/>
            </p:cNvSpPr>
            <p:nvPr/>
          </p:nvSpPr>
          <p:spPr bwMode="auto">
            <a:xfrm>
              <a:off x="8255466" y="3219450"/>
              <a:ext cx="5500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L</a:t>
              </a:r>
              <a:r>
                <a:rPr lang="en-US" altLang="en-US" dirty="0"/>
                <a:t>eft</a:t>
              </a:r>
            </a:p>
          </p:txBody>
        </p:sp>
        <p:sp>
          <p:nvSpPr>
            <p:cNvPr id="4119" name="Text Box 23">
              <a:extLst>
                <a:ext uri="{FF2B5EF4-FFF2-40B4-BE49-F238E27FC236}">
                  <a16:creationId xmlns:a16="http://schemas.microsoft.com/office/drawing/2014/main" xmlns="" id="{06633197-1D83-451A-9ED6-7D9C4ED76A21}"/>
                </a:ext>
              </a:extLst>
            </p:cNvPr>
            <p:cNvSpPr txBox="1">
              <a:spLocks noChangeArrowheads="1"/>
            </p:cNvSpPr>
            <p:nvPr/>
          </p:nvSpPr>
          <p:spPr bwMode="auto">
            <a:xfrm>
              <a:off x="7569666" y="2076450"/>
              <a:ext cx="10524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P</a:t>
              </a:r>
              <a:r>
                <a:rPr lang="en-US" altLang="en-US" dirty="0"/>
                <a:t>osterior</a:t>
              </a:r>
            </a:p>
          </p:txBody>
        </p:sp>
        <p:sp>
          <p:nvSpPr>
            <p:cNvPr id="4120" name="Text Box 24">
              <a:extLst>
                <a:ext uri="{FF2B5EF4-FFF2-40B4-BE49-F238E27FC236}">
                  <a16:creationId xmlns:a16="http://schemas.microsoft.com/office/drawing/2014/main" xmlns="" id="{16CE0CF3-09AE-43F8-B666-65A0E1F89BDC}"/>
                </a:ext>
              </a:extLst>
            </p:cNvPr>
            <p:cNvSpPr txBox="1">
              <a:spLocks noChangeArrowheads="1"/>
            </p:cNvSpPr>
            <p:nvPr/>
          </p:nvSpPr>
          <p:spPr bwMode="auto">
            <a:xfrm>
              <a:off x="6121866" y="154305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S</a:t>
              </a:r>
              <a:r>
                <a:rPr lang="en-US" altLang="en-US" dirty="0"/>
                <a:t>uperior</a:t>
              </a:r>
            </a:p>
          </p:txBody>
        </p:sp>
        <p:sp>
          <p:nvSpPr>
            <p:cNvPr id="4123" name="Text Box 27">
              <a:extLst>
                <a:ext uri="{FF2B5EF4-FFF2-40B4-BE49-F238E27FC236}">
                  <a16:creationId xmlns:a16="http://schemas.microsoft.com/office/drawing/2014/main" xmlns="" id="{9E504D83-1041-4C41-A62F-247A6F919552}"/>
                </a:ext>
              </a:extLst>
            </p:cNvPr>
            <p:cNvSpPr txBox="1">
              <a:spLocks noChangeArrowheads="1"/>
            </p:cNvSpPr>
            <p:nvPr/>
          </p:nvSpPr>
          <p:spPr bwMode="auto">
            <a:xfrm>
              <a:off x="6198066" y="4895850"/>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Inferior</a:t>
              </a:r>
            </a:p>
          </p:txBody>
        </p:sp>
        <p:sp>
          <p:nvSpPr>
            <p:cNvPr id="4124" name="Text Box 28">
              <a:extLst>
                <a:ext uri="{FF2B5EF4-FFF2-40B4-BE49-F238E27FC236}">
                  <a16:creationId xmlns:a16="http://schemas.microsoft.com/office/drawing/2014/main" xmlns="" id="{3EE52A80-DE4C-4EE9-AE52-015EFA9D168D}"/>
                </a:ext>
              </a:extLst>
            </p:cNvPr>
            <p:cNvSpPr txBox="1">
              <a:spLocks noChangeArrowheads="1"/>
            </p:cNvSpPr>
            <p:nvPr/>
          </p:nvSpPr>
          <p:spPr bwMode="auto">
            <a:xfrm>
              <a:off x="4674066" y="4286250"/>
              <a:ext cx="968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Anterior</a:t>
              </a:r>
            </a:p>
          </p:txBody>
        </p:sp>
        <p:sp>
          <p:nvSpPr>
            <p:cNvPr id="4125" name="Text Box 29">
              <a:extLst>
                <a:ext uri="{FF2B5EF4-FFF2-40B4-BE49-F238E27FC236}">
                  <a16:creationId xmlns:a16="http://schemas.microsoft.com/office/drawing/2014/main" xmlns="" id="{2E4B2ECB-B222-48AA-A41F-C665D3A7404C}"/>
                </a:ext>
              </a:extLst>
            </p:cNvPr>
            <p:cNvSpPr txBox="1">
              <a:spLocks noChangeArrowheads="1"/>
            </p:cNvSpPr>
            <p:nvPr/>
          </p:nvSpPr>
          <p:spPr bwMode="auto">
            <a:xfrm>
              <a:off x="4521666" y="3219450"/>
              <a:ext cx="6682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Right</a:t>
              </a:r>
            </a:p>
          </p:txBody>
        </p:sp>
        <p:sp>
          <p:nvSpPr>
            <p:cNvPr id="4127" name="Line 31">
              <a:extLst>
                <a:ext uri="{FF2B5EF4-FFF2-40B4-BE49-F238E27FC236}">
                  <a16:creationId xmlns:a16="http://schemas.microsoft.com/office/drawing/2014/main" xmlns="" id="{9B604BF8-1592-4477-81E4-DAF0075C2001}"/>
                </a:ext>
              </a:extLst>
            </p:cNvPr>
            <p:cNvSpPr>
              <a:spLocks noChangeShapeType="1"/>
            </p:cNvSpPr>
            <p:nvPr/>
          </p:nvSpPr>
          <p:spPr bwMode="auto">
            <a:xfrm>
              <a:off x="5274141" y="342900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8" name="Line 32">
              <a:extLst>
                <a:ext uri="{FF2B5EF4-FFF2-40B4-BE49-F238E27FC236}">
                  <a16:creationId xmlns:a16="http://schemas.microsoft.com/office/drawing/2014/main" xmlns="" id="{374B2DA0-C4C7-4ACF-AABD-F1F57710470D}"/>
                </a:ext>
              </a:extLst>
            </p:cNvPr>
            <p:cNvSpPr>
              <a:spLocks noChangeShapeType="1"/>
            </p:cNvSpPr>
            <p:nvPr/>
          </p:nvSpPr>
          <p:spPr bwMode="auto">
            <a:xfrm rot="-5400000">
              <a:off x="5302716" y="342900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9" name="Line 33">
              <a:extLst>
                <a:ext uri="{FF2B5EF4-FFF2-40B4-BE49-F238E27FC236}">
                  <a16:creationId xmlns:a16="http://schemas.microsoft.com/office/drawing/2014/main" xmlns="" id="{CE33C0D8-35E8-4086-B9F9-FFEAECEDD141}"/>
                </a:ext>
              </a:extLst>
            </p:cNvPr>
            <p:cNvSpPr>
              <a:spLocks noChangeShapeType="1"/>
            </p:cNvSpPr>
            <p:nvPr/>
          </p:nvSpPr>
          <p:spPr bwMode="auto">
            <a:xfrm flipV="1">
              <a:off x="5588466" y="2533650"/>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1" name="Oval 35">
              <a:extLst>
                <a:ext uri="{FF2B5EF4-FFF2-40B4-BE49-F238E27FC236}">
                  <a16:creationId xmlns:a16="http://schemas.microsoft.com/office/drawing/2014/main" xmlns="" id="{A7861D24-2196-4356-9843-4CB78AAE71E4}"/>
                </a:ext>
              </a:extLst>
            </p:cNvPr>
            <p:cNvSpPr>
              <a:spLocks noChangeArrowheads="1"/>
            </p:cNvSpPr>
            <p:nvPr/>
          </p:nvSpPr>
          <p:spPr bwMode="auto">
            <a:xfrm>
              <a:off x="6674316" y="3352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0" name="AutoShape 44">
              <a:extLst>
                <a:ext uri="{FF2B5EF4-FFF2-40B4-BE49-F238E27FC236}">
                  <a16:creationId xmlns:a16="http://schemas.microsoft.com/office/drawing/2014/main" xmlns="" id="{39571ABE-608C-488D-8140-002367471C2D}"/>
                </a:ext>
              </a:extLst>
            </p:cNvPr>
            <p:cNvSpPr>
              <a:spLocks noChangeArrowheads="1"/>
            </p:cNvSpPr>
            <p:nvPr/>
          </p:nvSpPr>
          <p:spPr bwMode="auto">
            <a:xfrm>
              <a:off x="6960066" y="2838450"/>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 name="Group 2">
            <a:extLst>
              <a:ext uri="{FF2B5EF4-FFF2-40B4-BE49-F238E27FC236}">
                <a16:creationId xmlns:a16="http://schemas.microsoft.com/office/drawing/2014/main" xmlns="" id="{0608833B-EB34-437D-98CB-67EA8C196253}"/>
              </a:ext>
            </a:extLst>
          </p:cNvPr>
          <p:cNvGrpSpPr/>
          <p:nvPr/>
        </p:nvGrpSpPr>
        <p:grpSpPr>
          <a:xfrm>
            <a:off x="252004" y="1956383"/>
            <a:ext cx="3820076" cy="3112839"/>
            <a:chOff x="-91944" y="1562100"/>
            <a:chExt cx="4611688" cy="3810000"/>
          </a:xfrm>
        </p:grpSpPr>
        <p:sp>
          <p:nvSpPr>
            <p:cNvPr id="15" name="Text Box 22">
              <a:extLst>
                <a:ext uri="{FF2B5EF4-FFF2-40B4-BE49-F238E27FC236}">
                  <a16:creationId xmlns:a16="http://schemas.microsoft.com/office/drawing/2014/main" xmlns="" id="{CBF23A86-431A-4224-998D-124FE4AB02DD}"/>
                </a:ext>
              </a:extLst>
            </p:cNvPr>
            <p:cNvSpPr txBox="1">
              <a:spLocks noChangeArrowheads="1"/>
            </p:cNvSpPr>
            <p:nvPr/>
          </p:nvSpPr>
          <p:spPr bwMode="auto">
            <a:xfrm>
              <a:off x="3641856" y="3238500"/>
              <a:ext cx="87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R</a:t>
              </a:r>
              <a:r>
                <a:rPr lang="en-US" altLang="en-US"/>
                <a:t>ight</a:t>
              </a:r>
            </a:p>
          </p:txBody>
        </p:sp>
        <p:sp>
          <p:nvSpPr>
            <p:cNvPr id="16" name="Text Box 23">
              <a:extLst>
                <a:ext uri="{FF2B5EF4-FFF2-40B4-BE49-F238E27FC236}">
                  <a16:creationId xmlns:a16="http://schemas.microsoft.com/office/drawing/2014/main" xmlns="" id="{CA017620-C15C-40D6-AEC3-28399F563D27}"/>
                </a:ext>
              </a:extLst>
            </p:cNvPr>
            <p:cNvSpPr txBox="1">
              <a:spLocks noChangeArrowheads="1"/>
            </p:cNvSpPr>
            <p:nvPr/>
          </p:nvSpPr>
          <p:spPr bwMode="auto">
            <a:xfrm>
              <a:off x="2956056" y="2095500"/>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A</a:t>
              </a:r>
              <a:r>
                <a:rPr lang="en-US" altLang="en-US"/>
                <a:t>nterior</a:t>
              </a:r>
            </a:p>
          </p:txBody>
        </p:sp>
        <p:sp>
          <p:nvSpPr>
            <p:cNvPr id="17" name="Text Box 24">
              <a:extLst>
                <a:ext uri="{FF2B5EF4-FFF2-40B4-BE49-F238E27FC236}">
                  <a16:creationId xmlns:a16="http://schemas.microsoft.com/office/drawing/2014/main" xmlns="" id="{268C1514-F952-4987-BF00-4F6BCB7A7B8A}"/>
                </a:ext>
              </a:extLst>
            </p:cNvPr>
            <p:cNvSpPr txBox="1">
              <a:spLocks noChangeArrowheads="1"/>
            </p:cNvSpPr>
            <p:nvPr/>
          </p:nvSpPr>
          <p:spPr bwMode="auto">
            <a:xfrm>
              <a:off x="1508256" y="156210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S</a:t>
              </a:r>
              <a:r>
                <a:rPr lang="en-US" altLang="en-US"/>
                <a:t>uperior</a:t>
              </a:r>
            </a:p>
          </p:txBody>
        </p:sp>
        <p:sp>
          <p:nvSpPr>
            <p:cNvPr id="18" name="Text Box 27">
              <a:extLst>
                <a:ext uri="{FF2B5EF4-FFF2-40B4-BE49-F238E27FC236}">
                  <a16:creationId xmlns:a16="http://schemas.microsoft.com/office/drawing/2014/main" xmlns="" id="{E1C30147-C6B1-4A2F-AFBB-7835BB23718D}"/>
                </a:ext>
              </a:extLst>
            </p:cNvPr>
            <p:cNvSpPr txBox="1">
              <a:spLocks noChangeArrowheads="1"/>
            </p:cNvSpPr>
            <p:nvPr/>
          </p:nvSpPr>
          <p:spPr bwMode="auto">
            <a:xfrm>
              <a:off x="1584456" y="4914900"/>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Inferior</a:t>
              </a:r>
            </a:p>
          </p:txBody>
        </p:sp>
        <p:sp>
          <p:nvSpPr>
            <p:cNvPr id="19" name="Text Box 28">
              <a:extLst>
                <a:ext uri="{FF2B5EF4-FFF2-40B4-BE49-F238E27FC236}">
                  <a16:creationId xmlns:a16="http://schemas.microsoft.com/office/drawing/2014/main" xmlns="" id="{C7585BE1-B804-4E4F-B4D1-C6686FB5D179}"/>
                </a:ext>
              </a:extLst>
            </p:cNvPr>
            <p:cNvSpPr txBox="1">
              <a:spLocks noChangeArrowheads="1"/>
            </p:cNvSpPr>
            <p:nvPr/>
          </p:nvSpPr>
          <p:spPr bwMode="auto">
            <a:xfrm>
              <a:off x="60456" y="4305300"/>
              <a:ext cx="1284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Posterior</a:t>
              </a:r>
            </a:p>
          </p:txBody>
        </p:sp>
        <p:sp>
          <p:nvSpPr>
            <p:cNvPr id="20" name="Text Box 29">
              <a:extLst>
                <a:ext uri="{FF2B5EF4-FFF2-40B4-BE49-F238E27FC236}">
                  <a16:creationId xmlns:a16="http://schemas.microsoft.com/office/drawing/2014/main" xmlns="" id="{F929D8BF-3770-462B-8DA8-86CCAB8FB8F2}"/>
                </a:ext>
              </a:extLst>
            </p:cNvPr>
            <p:cNvSpPr txBox="1">
              <a:spLocks noChangeArrowheads="1"/>
            </p:cNvSpPr>
            <p:nvPr/>
          </p:nvSpPr>
          <p:spPr bwMode="auto">
            <a:xfrm>
              <a:off x="-91944" y="3238500"/>
              <a:ext cx="69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Left</a:t>
              </a:r>
            </a:p>
          </p:txBody>
        </p:sp>
        <p:sp>
          <p:nvSpPr>
            <p:cNvPr id="21" name="Line 31">
              <a:extLst>
                <a:ext uri="{FF2B5EF4-FFF2-40B4-BE49-F238E27FC236}">
                  <a16:creationId xmlns:a16="http://schemas.microsoft.com/office/drawing/2014/main" xmlns="" id="{C3F120B9-DC75-4D56-ADBA-C9FC5FBC5FEA}"/>
                </a:ext>
              </a:extLst>
            </p:cNvPr>
            <p:cNvSpPr>
              <a:spLocks noChangeShapeType="1"/>
            </p:cNvSpPr>
            <p:nvPr/>
          </p:nvSpPr>
          <p:spPr bwMode="auto">
            <a:xfrm>
              <a:off x="660531" y="344805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32">
              <a:extLst>
                <a:ext uri="{FF2B5EF4-FFF2-40B4-BE49-F238E27FC236}">
                  <a16:creationId xmlns:a16="http://schemas.microsoft.com/office/drawing/2014/main" xmlns="" id="{87B627F3-B295-4A40-8C54-8BE0D7CACFCA}"/>
                </a:ext>
              </a:extLst>
            </p:cNvPr>
            <p:cNvSpPr>
              <a:spLocks noChangeShapeType="1"/>
            </p:cNvSpPr>
            <p:nvPr/>
          </p:nvSpPr>
          <p:spPr bwMode="auto">
            <a:xfrm rot="-5400000">
              <a:off x="689106" y="3448050"/>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33">
              <a:extLst>
                <a:ext uri="{FF2B5EF4-FFF2-40B4-BE49-F238E27FC236}">
                  <a16:creationId xmlns:a16="http://schemas.microsoft.com/office/drawing/2014/main" xmlns="" id="{84FC4715-683D-4686-9107-E8B441B57160}"/>
                </a:ext>
              </a:extLst>
            </p:cNvPr>
            <p:cNvSpPr>
              <a:spLocks noChangeShapeType="1"/>
            </p:cNvSpPr>
            <p:nvPr/>
          </p:nvSpPr>
          <p:spPr bwMode="auto">
            <a:xfrm flipV="1">
              <a:off x="974856" y="2552700"/>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Oval 35">
              <a:extLst>
                <a:ext uri="{FF2B5EF4-FFF2-40B4-BE49-F238E27FC236}">
                  <a16:creationId xmlns:a16="http://schemas.microsoft.com/office/drawing/2014/main" xmlns="" id="{C67BD263-5514-4D6F-9536-92B4222629CC}"/>
                </a:ext>
              </a:extLst>
            </p:cNvPr>
            <p:cNvSpPr>
              <a:spLocks noChangeArrowheads="1"/>
            </p:cNvSpPr>
            <p:nvPr/>
          </p:nvSpPr>
          <p:spPr bwMode="auto">
            <a:xfrm>
              <a:off x="2060706" y="337185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44">
              <a:extLst>
                <a:ext uri="{FF2B5EF4-FFF2-40B4-BE49-F238E27FC236}">
                  <a16:creationId xmlns:a16="http://schemas.microsoft.com/office/drawing/2014/main" xmlns="" id="{DF92C240-F238-4EAA-A508-88AC74109C26}"/>
                </a:ext>
              </a:extLst>
            </p:cNvPr>
            <p:cNvSpPr>
              <a:spLocks noChangeArrowheads="1"/>
            </p:cNvSpPr>
            <p:nvPr/>
          </p:nvSpPr>
          <p:spPr bwMode="auto">
            <a:xfrm>
              <a:off x="2346456" y="2857500"/>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 name="Rectangle 27">
            <a:extLst>
              <a:ext uri="{FF2B5EF4-FFF2-40B4-BE49-F238E27FC236}">
                <a16:creationId xmlns:a16="http://schemas.microsoft.com/office/drawing/2014/main" xmlns="" id="{5850F832-D87B-47B7-802C-1556B3BDDA55}"/>
              </a:ext>
            </a:extLst>
          </p:cNvPr>
          <p:cNvSpPr/>
          <p:nvPr/>
        </p:nvSpPr>
        <p:spPr>
          <a:xfrm>
            <a:off x="193281" y="5119122"/>
            <a:ext cx="4572000" cy="369332"/>
          </a:xfrm>
          <a:prstGeom prst="rect">
            <a:avLst/>
          </a:prstGeom>
        </p:spPr>
        <p:txBody>
          <a:bodyPr>
            <a:spAutoFit/>
          </a:bodyPr>
          <a:lstStyle/>
          <a:p>
            <a:r>
              <a:rPr lang="en-US" dirty="0">
                <a:solidFill>
                  <a:srgbClr val="FF0000"/>
                </a:solidFill>
              </a:rPr>
              <a:t>RAS</a:t>
            </a:r>
            <a:r>
              <a:rPr lang="en-US" dirty="0">
                <a:solidFill>
                  <a:srgbClr val="000000"/>
                </a:solidFill>
              </a:rPr>
              <a:t> (</a:t>
            </a:r>
            <a:r>
              <a:rPr lang="en-US" dirty="0">
                <a:solidFill>
                  <a:srgbClr val="FF0000"/>
                </a:solidFill>
              </a:rPr>
              <a:t>R</a:t>
            </a:r>
            <a:r>
              <a:rPr lang="en-US" dirty="0">
                <a:solidFill>
                  <a:srgbClr val="000000"/>
                </a:solidFill>
              </a:rPr>
              <a:t>ight, </a:t>
            </a:r>
            <a:r>
              <a:rPr lang="en-US" dirty="0">
                <a:solidFill>
                  <a:srgbClr val="FF0000"/>
                </a:solidFill>
              </a:rPr>
              <a:t>A</a:t>
            </a:r>
            <a:r>
              <a:rPr lang="en-US" dirty="0">
                <a:solidFill>
                  <a:srgbClr val="000000"/>
                </a:solidFill>
              </a:rPr>
              <a:t>nterior, </a:t>
            </a:r>
            <a:r>
              <a:rPr lang="en-US" dirty="0">
                <a:solidFill>
                  <a:srgbClr val="FF0000"/>
                </a:solidFill>
              </a:rPr>
              <a:t>S</a:t>
            </a:r>
            <a:r>
              <a:rPr lang="en-US" dirty="0">
                <a:solidFill>
                  <a:srgbClr val="000000"/>
                </a:solidFill>
              </a:rPr>
              <a:t>uperior): 3D Slicer</a:t>
            </a:r>
          </a:p>
        </p:txBody>
      </p:sp>
      <p:sp>
        <p:nvSpPr>
          <p:cNvPr id="30" name="Rectangle 29">
            <a:extLst>
              <a:ext uri="{FF2B5EF4-FFF2-40B4-BE49-F238E27FC236}">
                <a16:creationId xmlns:a16="http://schemas.microsoft.com/office/drawing/2014/main" xmlns="" id="{3BF65591-D620-4142-ACEA-2516BA0AE19B}"/>
              </a:ext>
            </a:extLst>
          </p:cNvPr>
          <p:cNvSpPr/>
          <p:nvPr/>
        </p:nvSpPr>
        <p:spPr>
          <a:xfrm>
            <a:off x="4441655" y="5108502"/>
            <a:ext cx="4572000" cy="646331"/>
          </a:xfrm>
          <a:prstGeom prst="rect">
            <a:avLst/>
          </a:prstGeom>
        </p:spPr>
        <p:txBody>
          <a:bodyPr>
            <a:spAutoFit/>
          </a:bodyPr>
          <a:lstStyle/>
          <a:p>
            <a:r>
              <a:rPr lang="en-US" dirty="0">
                <a:solidFill>
                  <a:srgbClr val="FF0000"/>
                </a:solidFill>
              </a:rPr>
              <a:t>LPS</a:t>
            </a:r>
            <a:r>
              <a:rPr lang="en-US" dirty="0">
                <a:solidFill>
                  <a:srgbClr val="000000"/>
                </a:solidFill>
              </a:rPr>
              <a:t> (</a:t>
            </a:r>
            <a:r>
              <a:rPr lang="en-US" dirty="0">
                <a:solidFill>
                  <a:srgbClr val="FF0000"/>
                </a:solidFill>
              </a:rPr>
              <a:t>L</a:t>
            </a:r>
            <a:r>
              <a:rPr lang="en-US" dirty="0">
                <a:solidFill>
                  <a:srgbClr val="000000"/>
                </a:solidFill>
              </a:rPr>
              <a:t>eft, </a:t>
            </a:r>
            <a:r>
              <a:rPr lang="en-US" dirty="0">
                <a:solidFill>
                  <a:srgbClr val="FF0000"/>
                </a:solidFill>
              </a:rPr>
              <a:t>P</a:t>
            </a:r>
            <a:r>
              <a:rPr lang="en-US" dirty="0">
                <a:solidFill>
                  <a:srgbClr val="000000"/>
                </a:solidFill>
              </a:rPr>
              <a:t>osterior, </a:t>
            </a:r>
            <a:r>
              <a:rPr lang="en-US" dirty="0">
                <a:solidFill>
                  <a:srgbClr val="FF0000"/>
                </a:solidFill>
              </a:rPr>
              <a:t>S</a:t>
            </a:r>
            <a:r>
              <a:rPr lang="en-US" dirty="0">
                <a:solidFill>
                  <a:srgbClr val="000000"/>
                </a:solidFill>
              </a:rPr>
              <a:t>uperior): DICOM images, ITK toolkit</a:t>
            </a:r>
          </a:p>
        </p:txBody>
      </p:sp>
      <p:sp>
        <p:nvSpPr>
          <p:cNvPr id="2" name="Oval 1"/>
          <p:cNvSpPr/>
          <p:nvPr/>
        </p:nvSpPr>
        <p:spPr>
          <a:xfrm rot="20375806">
            <a:off x="4591234" y="2568100"/>
            <a:ext cx="4514169" cy="174867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03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EA0DE257-5756-4941-8E7E-CCCCD1621B4C}"/>
              </a:ext>
            </a:extLst>
          </p:cNvPr>
          <p:cNvSpPr>
            <a:spLocks noGrp="1" noChangeArrowheads="1"/>
          </p:cNvSpPr>
          <p:nvPr>
            <p:ph type="title"/>
          </p:nvPr>
        </p:nvSpPr>
        <p:spPr/>
        <p:txBody>
          <a:bodyPr/>
          <a:lstStyle/>
          <a:p>
            <a:r>
              <a:rPr lang="en-US" altLang="en-US" dirty="0"/>
              <a:t>The </a:t>
            </a:r>
            <a:r>
              <a:rPr lang="en-US" altLang="en-US" dirty="0">
                <a:solidFill>
                  <a:srgbClr val="FF0000"/>
                </a:solidFill>
              </a:rPr>
              <a:t>IJK</a:t>
            </a:r>
            <a:r>
              <a:rPr lang="en-US" altLang="en-US" dirty="0"/>
              <a:t> </a:t>
            </a:r>
            <a:r>
              <a:rPr lang="en-US" altLang="en-US" dirty="0" smtClean="0"/>
              <a:t>Image Coordinate </a:t>
            </a:r>
            <a:r>
              <a:rPr lang="en-US" altLang="en-US" dirty="0"/>
              <a:t>System</a:t>
            </a:r>
          </a:p>
        </p:txBody>
      </p:sp>
      <p:sp>
        <p:nvSpPr>
          <p:cNvPr id="4" name="Text Box 3">
            <a:extLst>
              <a:ext uri="{FF2B5EF4-FFF2-40B4-BE49-F238E27FC236}">
                <a16:creationId xmlns:a16="http://schemas.microsoft.com/office/drawing/2014/main" xmlns="" id="{7C114027-2E9D-41D3-92BC-F25F57FE2D38}"/>
              </a:ext>
            </a:extLst>
          </p:cNvPr>
          <p:cNvSpPr txBox="1">
            <a:spLocks noChangeArrowheads="1"/>
          </p:cNvSpPr>
          <p:nvPr/>
        </p:nvSpPr>
        <p:spPr bwMode="auto">
          <a:xfrm>
            <a:off x="8247063" y="3211585"/>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i</a:t>
            </a:r>
            <a:endParaRPr lang="en-US" altLang="en-US"/>
          </a:p>
        </p:txBody>
      </p:sp>
      <p:sp>
        <p:nvSpPr>
          <p:cNvPr id="5" name="Text Box 4">
            <a:extLst>
              <a:ext uri="{FF2B5EF4-FFF2-40B4-BE49-F238E27FC236}">
                <a16:creationId xmlns:a16="http://schemas.microsoft.com/office/drawing/2014/main" xmlns="" id="{EB470CE7-AC9D-428A-8829-785335C69D79}"/>
              </a:ext>
            </a:extLst>
          </p:cNvPr>
          <p:cNvSpPr txBox="1">
            <a:spLocks noChangeArrowheads="1"/>
          </p:cNvSpPr>
          <p:nvPr/>
        </p:nvSpPr>
        <p:spPr bwMode="auto">
          <a:xfrm>
            <a:off x="8001000" y="2068585"/>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j</a:t>
            </a:r>
            <a:endParaRPr lang="en-US" altLang="en-US"/>
          </a:p>
        </p:txBody>
      </p:sp>
      <p:sp>
        <p:nvSpPr>
          <p:cNvPr id="6" name="Text Box 5">
            <a:extLst>
              <a:ext uri="{FF2B5EF4-FFF2-40B4-BE49-F238E27FC236}">
                <a16:creationId xmlns:a16="http://schemas.microsoft.com/office/drawing/2014/main" xmlns="" id="{B287D577-0364-4CD2-B2EF-768E969902FE}"/>
              </a:ext>
            </a:extLst>
          </p:cNvPr>
          <p:cNvSpPr txBox="1">
            <a:spLocks noChangeArrowheads="1"/>
          </p:cNvSpPr>
          <p:nvPr/>
        </p:nvSpPr>
        <p:spPr bwMode="auto">
          <a:xfrm>
            <a:off x="6534150" y="145898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k</a:t>
            </a:r>
            <a:endParaRPr lang="en-US" altLang="en-US"/>
          </a:p>
        </p:txBody>
      </p:sp>
      <p:sp>
        <p:nvSpPr>
          <p:cNvPr id="7" name="Text Box 6">
            <a:extLst>
              <a:ext uri="{FF2B5EF4-FFF2-40B4-BE49-F238E27FC236}">
                <a16:creationId xmlns:a16="http://schemas.microsoft.com/office/drawing/2014/main" xmlns="" id="{946EE19A-0711-4805-8428-E159BDD4B37A}"/>
              </a:ext>
            </a:extLst>
          </p:cNvPr>
          <p:cNvSpPr txBox="1">
            <a:spLocks noChangeArrowheads="1"/>
          </p:cNvSpPr>
          <p:nvPr/>
        </p:nvSpPr>
        <p:spPr bwMode="auto">
          <a:xfrm>
            <a:off x="6477000" y="4964185"/>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-k</a:t>
            </a:r>
          </a:p>
        </p:txBody>
      </p:sp>
      <p:sp>
        <p:nvSpPr>
          <p:cNvPr id="8" name="Text Box 7">
            <a:extLst>
              <a:ext uri="{FF2B5EF4-FFF2-40B4-BE49-F238E27FC236}">
                <a16:creationId xmlns:a16="http://schemas.microsoft.com/office/drawing/2014/main" xmlns="" id="{F1A5BE2B-7C89-4977-8115-AAB604B11629}"/>
              </a:ext>
            </a:extLst>
          </p:cNvPr>
          <p:cNvSpPr txBox="1">
            <a:spLocks noChangeArrowheads="1"/>
          </p:cNvSpPr>
          <p:nvPr/>
        </p:nvSpPr>
        <p:spPr bwMode="auto">
          <a:xfrm>
            <a:off x="5097463" y="429743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-j</a:t>
            </a:r>
          </a:p>
        </p:txBody>
      </p:sp>
      <p:sp>
        <p:nvSpPr>
          <p:cNvPr id="9" name="Text Box 8">
            <a:extLst>
              <a:ext uri="{FF2B5EF4-FFF2-40B4-BE49-F238E27FC236}">
                <a16:creationId xmlns:a16="http://schemas.microsoft.com/office/drawing/2014/main" xmlns="" id="{53076C79-DF32-45E0-A6A6-31EE506A3B79}"/>
              </a:ext>
            </a:extLst>
          </p:cNvPr>
          <p:cNvSpPr txBox="1">
            <a:spLocks noChangeArrowheads="1"/>
          </p:cNvSpPr>
          <p:nvPr/>
        </p:nvSpPr>
        <p:spPr bwMode="auto">
          <a:xfrm>
            <a:off x="4716463" y="323063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a:t>
            </a:r>
          </a:p>
        </p:txBody>
      </p:sp>
      <p:sp>
        <p:nvSpPr>
          <p:cNvPr id="10" name="Line 9">
            <a:extLst>
              <a:ext uri="{FF2B5EF4-FFF2-40B4-BE49-F238E27FC236}">
                <a16:creationId xmlns:a16="http://schemas.microsoft.com/office/drawing/2014/main" xmlns="" id="{63836578-0DAE-443E-989C-913CCD2BC80F}"/>
              </a:ext>
            </a:extLst>
          </p:cNvPr>
          <p:cNvSpPr>
            <a:spLocks noChangeShapeType="1"/>
          </p:cNvSpPr>
          <p:nvPr/>
        </p:nvSpPr>
        <p:spPr bwMode="auto">
          <a:xfrm>
            <a:off x="5210175" y="3440185"/>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a:extLst>
              <a:ext uri="{FF2B5EF4-FFF2-40B4-BE49-F238E27FC236}">
                <a16:creationId xmlns:a16="http://schemas.microsoft.com/office/drawing/2014/main" xmlns="" id="{F562CC56-D343-4FA1-876A-E7DD91577FE2}"/>
              </a:ext>
            </a:extLst>
          </p:cNvPr>
          <p:cNvSpPr>
            <a:spLocks noChangeShapeType="1"/>
          </p:cNvSpPr>
          <p:nvPr/>
        </p:nvSpPr>
        <p:spPr bwMode="auto">
          <a:xfrm rot="-5400000">
            <a:off x="5238750" y="3440185"/>
            <a:ext cx="2895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a:extLst>
              <a:ext uri="{FF2B5EF4-FFF2-40B4-BE49-F238E27FC236}">
                <a16:creationId xmlns:a16="http://schemas.microsoft.com/office/drawing/2014/main" xmlns="" id="{76E13765-781C-4230-9407-62B1EA9E48FC}"/>
              </a:ext>
            </a:extLst>
          </p:cNvPr>
          <p:cNvSpPr>
            <a:spLocks noChangeShapeType="1"/>
          </p:cNvSpPr>
          <p:nvPr/>
        </p:nvSpPr>
        <p:spPr bwMode="auto">
          <a:xfrm flipV="1">
            <a:off x="5524500" y="2544835"/>
            <a:ext cx="2362200" cy="1752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Oval 12">
            <a:extLst>
              <a:ext uri="{FF2B5EF4-FFF2-40B4-BE49-F238E27FC236}">
                <a16:creationId xmlns:a16="http://schemas.microsoft.com/office/drawing/2014/main" xmlns="" id="{D87C0F78-F2C2-4DE1-BFA2-69881CB7CE06}"/>
              </a:ext>
            </a:extLst>
          </p:cNvPr>
          <p:cNvSpPr>
            <a:spLocks noChangeArrowheads="1"/>
          </p:cNvSpPr>
          <p:nvPr/>
        </p:nvSpPr>
        <p:spPr bwMode="auto">
          <a:xfrm>
            <a:off x="6610350" y="336398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AutoShape 13">
            <a:extLst>
              <a:ext uri="{FF2B5EF4-FFF2-40B4-BE49-F238E27FC236}">
                <a16:creationId xmlns:a16="http://schemas.microsoft.com/office/drawing/2014/main" xmlns="" id="{5FB41120-C3D8-4229-B8A4-366120434DC3}"/>
              </a:ext>
            </a:extLst>
          </p:cNvPr>
          <p:cNvSpPr>
            <a:spLocks noChangeArrowheads="1"/>
          </p:cNvSpPr>
          <p:nvPr/>
        </p:nvSpPr>
        <p:spPr bwMode="auto">
          <a:xfrm>
            <a:off x="6896100" y="2849635"/>
            <a:ext cx="914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Rectangle 16">
            <a:extLst>
              <a:ext uri="{FF2B5EF4-FFF2-40B4-BE49-F238E27FC236}">
                <a16:creationId xmlns:a16="http://schemas.microsoft.com/office/drawing/2014/main" xmlns="" id="{55043E3C-A0E7-4234-A986-B89A6CB09841}"/>
              </a:ext>
            </a:extLst>
          </p:cNvPr>
          <p:cNvSpPr/>
          <p:nvPr/>
        </p:nvSpPr>
        <p:spPr>
          <a:xfrm>
            <a:off x="504826" y="1822167"/>
            <a:ext cx="3773488" cy="2031325"/>
          </a:xfrm>
          <a:prstGeom prst="rect">
            <a:avLst/>
          </a:prstGeom>
        </p:spPr>
        <p:txBody>
          <a:bodyPr wrap="square">
            <a:spAutoFit/>
          </a:bodyPr>
          <a:lstStyle/>
          <a:p>
            <a:pPr>
              <a:buFontTx/>
              <a:buNone/>
            </a:pPr>
            <a:r>
              <a:rPr lang="en-US" altLang="en-US" dirty="0"/>
              <a:t>Every medical scanner has its own coordinate system called the </a:t>
            </a:r>
            <a:r>
              <a:rPr lang="en-US" altLang="en-US" i="1" dirty="0"/>
              <a:t>IJK coordinate system</a:t>
            </a:r>
            <a:r>
              <a:rPr lang="en-US" altLang="en-US" dirty="0"/>
              <a:t>.  The</a:t>
            </a:r>
          </a:p>
          <a:p>
            <a:pPr>
              <a:buFontTx/>
              <a:buNone/>
            </a:pPr>
            <a:r>
              <a:rPr lang="en-US" altLang="en-US" dirty="0"/>
              <a:t>IJK coordinate system represents the actual rectangular prism of data that is scanned, instead of the position of the scan table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1953</TotalTime>
  <Words>3418</Words>
  <Application>Microsoft Macintosh PowerPoint</Application>
  <PresentationFormat>On-screen Show (4:3)</PresentationFormat>
  <Paragraphs>544</Paragraphs>
  <Slides>61</Slides>
  <Notes>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Office Theme</vt:lpstr>
      <vt:lpstr>Bitmap Image</vt:lpstr>
      <vt:lpstr>Applied Imaging Concepts: An introduction to image processing and analysis</vt:lpstr>
      <vt:lpstr>3D imaging conceptual workflow</vt:lpstr>
      <vt:lpstr>Outline </vt:lpstr>
      <vt:lpstr>What is a Coordinate System?</vt:lpstr>
      <vt:lpstr>Coordinate Systems</vt:lpstr>
      <vt:lpstr>Anatomical coordinate system</vt:lpstr>
      <vt:lpstr>Anatomical coordinate system: RAS vs LPS</vt:lpstr>
      <vt:lpstr>Anatomical coordinate system: RAS vs LPS</vt:lpstr>
      <vt:lpstr>The IJK Image Coordinate System</vt:lpstr>
      <vt:lpstr>Coordinate System Conversion</vt:lpstr>
      <vt:lpstr>What do all of these mean</vt:lpstr>
      <vt:lpstr>What do all of these mean</vt:lpstr>
      <vt:lpstr>What do all of these mean</vt:lpstr>
      <vt:lpstr>What is an image?</vt:lpstr>
      <vt:lpstr>What is an image?</vt:lpstr>
      <vt:lpstr>What is an image?</vt:lpstr>
      <vt:lpstr>Digitization</vt:lpstr>
      <vt:lpstr>Resolution</vt:lpstr>
      <vt:lpstr>Resolution in 3D</vt:lpstr>
      <vt:lpstr>Bits and Bytes</vt:lpstr>
      <vt:lpstr>Quantization</vt:lpstr>
      <vt:lpstr>Quantization and image size</vt:lpstr>
      <vt:lpstr>Quantization and image size</vt:lpstr>
      <vt:lpstr>So what do those mean to me?</vt:lpstr>
      <vt:lpstr>Memory Limitations:</vt:lpstr>
      <vt:lpstr>Image compression</vt:lpstr>
      <vt:lpstr>What format NOT to use?</vt:lpstr>
      <vt:lpstr>Image enhancement</vt:lpstr>
      <vt:lpstr>Image Histogram</vt:lpstr>
      <vt:lpstr>Histogram transformation</vt:lpstr>
      <vt:lpstr>Image filtering</vt:lpstr>
      <vt:lpstr>Image filtering</vt:lpstr>
      <vt:lpstr>Smoothing with a mean filter</vt:lpstr>
      <vt:lpstr>Sharpening</vt:lpstr>
      <vt:lpstr>Convolution</vt:lpstr>
      <vt:lpstr>Convolution in 1D</vt:lpstr>
      <vt:lpstr>Convolution</vt:lpstr>
      <vt:lpstr>Common kernel choices</vt:lpstr>
      <vt:lpstr>Mathematical morphology</vt:lpstr>
      <vt:lpstr>Structuring Elements</vt:lpstr>
      <vt:lpstr>Dilation</vt:lpstr>
      <vt:lpstr>Erosion</vt:lpstr>
      <vt:lpstr>Image Registration</vt:lpstr>
      <vt:lpstr>Multimodal registration</vt:lpstr>
      <vt:lpstr>Multimodal registration</vt:lpstr>
      <vt:lpstr>Segmentation</vt:lpstr>
      <vt:lpstr>Segmentation tools available in 3D Slicer</vt:lpstr>
      <vt:lpstr>Thresholding</vt:lpstr>
      <vt:lpstr>PowerPoint Presentation</vt:lpstr>
      <vt:lpstr>PowerPoint Presentation</vt:lpstr>
      <vt:lpstr>Thresholding Example</vt:lpstr>
      <vt:lpstr>Connected Components Labeling</vt:lpstr>
      <vt:lpstr>Grow from seeds</vt:lpstr>
      <vt:lpstr>Watershed filtering</vt:lpstr>
      <vt:lpstr>Visualization</vt:lpstr>
      <vt:lpstr>Fast marching filter</vt:lpstr>
      <vt:lpstr>Surface rendering</vt:lpstr>
      <vt:lpstr>Volume rendering: Ray casting</vt:lpstr>
      <vt:lpstr>GPU Ray casting</vt:lpstr>
      <vt:lpstr>Resources</vt:lpstr>
      <vt:lpstr>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 Rolfe</dc:creator>
  <cp:lastModifiedBy>Sara Rolfe</cp:lastModifiedBy>
  <cp:revision>88</cp:revision>
  <dcterms:created xsi:type="dcterms:W3CDTF">2019-08-12T18:12:05Z</dcterms:created>
  <dcterms:modified xsi:type="dcterms:W3CDTF">2019-08-26T16:47:50Z</dcterms:modified>
</cp:coreProperties>
</file>